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85" r:id="rId8"/>
  </p:sldMasterIdLst>
  <p:notesMasterIdLst>
    <p:notesMasterId r:id="rId30"/>
  </p:notesMasterIdLst>
  <p:sldIdLst>
    <p:sldId id="256" r:id="rId9"/>
    <p:sldId id="288" r:id="rId10"/>
    <p:sldId id="259" r:id="rId11"/>
    <p:sldId id="280" r:id="rId12"/>
    <p:sldId id="260" r:id="rId13"/>
    <p:sldId id="265" r:id="rId14"/>
    <p:sldId id="262" r:id="rId15"/>
    <p:sldId id="263" r:id="rId16"/>
    <p:sldId id="266" r:id="rId17"/>
    <p:sldId id="264" r:id="rId18"/>
    <p:sldId id="276" r:id="rId19"/>
    <p:sldId id="271" r:id="rId20"/>
    <p:sldId id="267" r:id="rId21"/>
    <p:sldId id="268" r:id="rId22"/>
    <p:sldId id="275" r:id="rId23"/>
    <p:sldId id="282" r:id="rId24"/>
    <p:sldId id="283" r:id="rId25"/>
    <p:sldId id="284" r:id="rId26"/>
    <p:sldId id="285" r:id="rId27"/>
    <p:sldId id="286" r:id="rId28"/>
    <p:sldId id="287" r:id="rId2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FFFFFF"/>
    <a:srgbClr val="0B70CA"/>
    <a:srgbClr val="5B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85" autoAdjust="0"/>
    <p:restoredTop sz="94660"/>
  </p:normalViewPr>
  <p:slideViewPr>
    <p:cSldViewPr snapToGrid="0">
      <p:cViewPr varScale="1">
        <p:scale>
          <a:sx n="77" d="100"/>
          <a:sy n="77" d="100"/>
        </p:scale>
        <p:origin x="492"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8"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731A77-D7A8-4A18-9EF5-6518474109BA}" type="datetimeFigureOut">
              <a:rPr lang="en-US" smtClean="0"/>
              <a:pPr/>
              <a:t>3/21/2018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7D46F-1B1A-4991-A548-54A941DA6FA5}" type="slidenum">
              <a:rPr lang="en-US" smtClean="0"/>
              <a:pPr/>
              <a:t>‹#›</a:t>
            </a:fld>
            <a:endParaRPr lang="en-US"/>
          </a:p>
        </p:txBody>
      </p:sp>
    </p:spTree>
    <p:extLst>
      <p:ext uri="{BB962C8B-B14F-4D97-AF65-F5344CB8AC3E}">
        <p14:creationId xmlns:p14="http://schemas.microsoft.com/office/powerpoint/2010/main" val="2858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a:t>
            </a:fld>
            <a:endParaRPr lang="en-US"/>
          </a:p>
        </p:txBody>
      </p:sp>
    </p:spTree>
    <p:extLst>
      <p:ext uri="{BB962C8B-B14F-4D97-AF65-F5344CB8AC3E}">
        <p14:creationId xmlns:p14="http://schemas.microsoft.com/office/powerpoint/2010/main" val="395459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10</a:t>
            </a:fld>
            <a:endParaRPr lang="en-US"/>
          </a:p>
        </p:txBody>
      </p:sp>
    </p:spTree>
    <p:extLst>
      <p:ext uri="{BB962C8B-B14F-4D97-AF65-F5344CB8AC3E}">
        <p14:creationId xmlns:p14="http://schemas.microsoft.com/office/powerpoint/2010/main" val="374170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11</a:t>
            </a:fld>
            <a:endParaRPr lang="en-US"/>
          </a:p>
        </p:txBody>
      </p:sp>
    </p:spTree>
    <p:extLst>
      <p:ext uri="{BB962C8B-B14F-4D97-AF65-F5344CB8AC3E}">
        <p14:creationId xmlns:p14="http://schemas.microsoft.com/office/powerpoint/2010/main" val="3106358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12</a:t>
            </a:fld>
            <a:endParaRPr lang="en-US"/>
          </a:p>
        </p:txBody>
      </p:sp>
    </p:spTree>
    <p:extLst>
      <p:ext uri="{BB962C8B-B14F-4D97-AF65-F5344CB8AC3E}">
        <p14:creationId xmlns:p14="http://schemas.microsoft.com/office/powerpoint/2010/main" val="60569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13</a:t>
            </a:fld>
            <a:endParaRPr lang="en-US"/>
          </a:p>
        </p:txBody>
      </p:sp>
    </p:spTree>
    <p:extLst>
      <p:ext uri="{BB962C8B-B14F-4D97-AF65-F5344CB8AC3E}">
        <p14:creationId xmlns:p14="http://schemas.microsoft.com/office/powerpoint/2010/main" val="2347238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14</a:t>
            </a:fld>
            <a:endParaRPr lang="en-US"/>
          </a:p>
        </p:txBody>
      </p:sp>
    </p:spTree>
    <p:extLst>
      <p:ext uri="{BB962C8B-B14F-4D97-AF65-F5344CB8AC3E}">
        <p14:creationId xmlns:p14="http://schemas.microsoft.com/office/powerpoint/2010/main" val="1282531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15</a:t>
            </a:fld>
            <a:endParaRPr lang="en-US"/>
          </a:p>
        </p:txBody>
      </p:sp>
    </p:spTree>
    <p:extLst>
      <p:ext uri="{BB962C8B-B14F-4D97-AF65-F5344CB8AC3E}">
        <p14:creationId xmlns:p14="http://schemas.microsoft.com/office/powerpoint/2010/main" val="345880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Доступ к стандартным </a:t>
            </a:r>
            <a:r>
              <a:rPr lang="en-US" dirty="0" err="1"/>
              <a:t>c#</a:t>
            </a:r>
            <a:r>
              <a:rPr lang="en-US" dirty="0"/>
              <a:t> </a:t>
            </a:r>
            <a:r>
              <a:rPr lang="ru-RU" dirty="0"/>
              <a:t>библиотекам </a:t>
            </a:r>
          </a:p>
          <a:p>
            <a:r>
              <a:rPr lang="en-US" dirty="0"/>
              <a:t>System.net, system, system.io, </a:t>
            </a:r>
            <a:r>
              <a:rPr lang="en-US" dirty="0" err="1"/>
              <a:t>system.linq</a:t>
            </a:r>
            <a:r>
              <a:rPr lang="en-US" dirty="0"/>
              <a:t>, system.xml</a:t>
            </a:r>
          </a:p>
          <a:p>
            <a:r>
              <a:rPr lang="ru-RU" dirty="0"/>
              <a:t>Доступ к специфическим библиотекам для каждой из платформ</a:t>
            </a:r>
          </a:p>
          <a:p>
            <a:endParaRPr lang="ru-RU" dirty="0"/>
          </a:p>
        </p:txBody>
      </p:sp>
      <p:sp>
        <p:nvSpPr>
          <p:cNvPr id="4" name="Номер слайда 3"/>
          <p:cNvSpPr>
            <a:spLocks noGrp="1"/>
          </p:cNvSpPr>
          <p:nvPr>
            <p:ph type="sldNum" sz="quarter" idx="10"/>
          </p:nvPr>
        </p:nvSpPr>
        <p:spPr/>
        <p:txBody>
          <a:bodyPr/>
          <a:lstStyle/>
          <a:p>
            <a:fld id="{ABBD7D81-D864-B349-9FB4-613ED1F9D755}" type="slidenum">
              <a:rPr lang="en-US" smtClean="0"/>
              <a:t>19</a:t>
            </a:fld>
            <a:endParaRPr lang="en-US"/>
          </a:p>
        </p:txBody>
      </p:sp>
    </p:spTree>
    <p:extLst>
      <p:ext uri="{BB962C8B-B14F-4D97-AF65-F5344CB8AC3E}">
        <p14:creationId xmlns:p14="http://schemas.microsoft.com/office/powerpoint/2010/main" val="1380237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21</a:t>
            </a:fld>
            <a:endParaRPr lang="en-US"/>
          </a:p>
        </p:txBody>
      </p:sp>
    </p:spTree>
    <p:extLst>
      <p:ext uri="{BB962C8B-B14F-4D97-AF65-F5344CB8AC3E}">
        <p14:creationId xmlns:p14="http://schemas.microsoft.com/office/powerpoint/2010/main" val="105604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2</a:t>
            </a:fld>
            <a:endParaRPr lang="en-US"/>
          </a:p>
        </p:txBody>
      </p:sp>
    </p:spTree>
    <p:extLst>
      <p:ext uri="{BB962C8B-B14F-4D97-AF65-F5344CB8AC3E}">
        <p14:creationId xmlns:p14="http://schemas.microsoft.com/office/powerpoint/2010/main" val="511951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3</a:t>
            </a:fld>
            <a:endParaRPr lang="en-US"/>
          </a:p>
        </p:txBody>
      </p:sp>
    </p:spTree>
    <p:extLst>
      <p:ext uri="{BB962C8B-B14F-4D97-AF65-F5344CB8AC3E}">
        <p14:creationId xmlns:p14="http://schemas.microsoft.com/office/powerpoint/2010/main" val="1081199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4</a:t>
            </a:fld>
            <a:endParaRPr lang="en-US"/>
          </a:p>
        </p:txBody>
      </p:sp>
    </p:spTree>
    <p:extLst>
      <p:ext uri="{BB962C8B-B14F-4D97-AF65-F5344CB8AC3E}">
        <p14:creationId xmlns:p14="http://schemas.microsoft.com/office/powerpoint/2010/main" val="3189445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5</a:t>
            </a:fld>
            <a:endParaRPr lang="en-US"/>
          </a:p>
        </p:txBody>
      </p:sp>
    </p:spTree>
    <p:extLst>
      <p:ext uri="{BB962C8B-B14F-4D97-AF65-F5344CB8AC3E}">
        <p14:creationId xmlns:p14="http://schemas.microsoft.com/office/powerpoint/2010/main" val="405053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6</a:t>
            </a:fld>
            <a:endParaRPr lang="en-US"/>
          </a:p>
        </p:txBody>
      </p:sp>
    </p:spTree>
    <p:extLst>
      <p:ext uri="{BB962C8B-B14F-4D97-AF65-F5344CB8AC3E}">
        <p14:creationId xmlns:p14="http://schemas.microsoft.com/office/powerpoint/2010/main" val="30383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7</a:t>
            </a:fld>
            <a:endParaRPr lang="en-US"/>
          </a:p>
        </p:txBody>
      </p:sp>
    </p:spTree>
    <p:extLst>
      <p:ext uri="{BB962C8B-B14F-4D97-AF65-F5344CB8AC3E}">
        <p14:creationId xmlns:p14="http://schemas.microsoft.com/office/powerpoint/2010/main" val="355329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8</a:t>
            </a:fld>
            <a:endParaRPr lang="en-US"/>
          </a:p>
        </p:txBody>
      </p:sp>
    </p:spTree>
    <p:extLst>
      <p:ext uri="{BB962C8B-B14F-4D97-AF65-F5344CB8AC3E}">
        <p14:creationId xmlns:p14="http://schemas.microsoft.com/office/powerpoint/2010/main" val="1645850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9</a:t>
            </a:fld>
            <a:endParaRPr lang="en-US"/>
          </a:p>
        </p:txBody>
      </p:sp>
    </p:spTree>
    <p:extLst>
      <p:ext uri="{BB962C8B-B14F-4D97-AF65-F5344CB8AC3E}">
        <p14:creationId xmlns:p14="http://schemas.microsoft.com/office/powerpoint/2010/main" val="2191686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2" name="Rectangle 1"/>
          <p:cNvSpPr/>
          <p:nvPr/>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84575"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82955" y="3877271"/>
            <a:ext cx="6723186" cy="1703449"/>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1" name="Rectangle 10"/>
          <p:cNvSpPr/>
          <p:nvPr/>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2" name="Rectangle 11"/>
          <p:cNvSpPr/>
          <p:nvPr/>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0705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7218081"/>
      </p:ext>
    </p:extLst>
  </p:cSld>
  <p:clrMapOvr>
    <a:masterClrMapping/>
  </p:clrMapOvr>
  <p:transition>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8715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654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71316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159027"/>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353037"/>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8085719"/>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21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984966"/>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50204"/>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8" name="Rectangle 7"/>
          <p:cNvSpPr/>
          <p:nvPr/>
        </p:nvSpPr>
        <p:spPr bwMode="auto">
          <a:xfrm>
            <a:off x="448212" y="470068"/>
            <a:ext cx="2060658" cy="393703"/>
          </a:xfrm>
          <a:prstGeom prst="rect">
            <a:avLst/>
          </a:prstGeom>
          <a:noFill/>
          <a:ln w="6350" cap="sq">
            <a:solidFill>
              <a:schemeClr val="tx1"/>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212" y="6029312"/>
            <a:ext cx="1673889" cy="358621"/>
          </a:xfrm>
          <a:prstGeom prst="rect">
            <a:avLst/>
          </a:prstGeom>
        </p:spPr>
      </p:pic>
    </p:spTree>
    <p:extLst>
      <p:ext uri="{BB962C8B-B14F-4D97-AF65-F5344CB8AC3E}">
        <p14:creationId xmlns:p14="http://schemas.microsoft.com/office/powerpoint/2010/main" val="987196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8811"/>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217284"/>
      </p:ext>
    </p:extLst>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982768796"/>
      </p:ext>
    </p:extLst>
  </p:cSld>
  <p:clrMapOvr>
    <a:overrideClrMapping bg1="lt1" tx1="dk1" bg2="lt2" tx2="dk2" accent1="accent1" accent2="accent2" accent3="accent3" accent4="accent4" accent5="accent5" accent6="accent6" hlink="hlink" folHlink="folHlink"/>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rgbClr val="A8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1869020"/>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8184392"/>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Helvetica Light"/>
                <a:cs typeface="Helvetica Light"/>
              </a:defRPr>
            </a:lvl1pPr>
          </a:lstStyle>
          <a:p>
            <a:r>
              <a:rPr lang="en-US" dirty="0"/>
              <a:t>Click to edit Master title style</a:t>
            </a:r>
          </a:p>
        </p:txBody>
      </p:sp>
      <p:sp>
        <p:nvSpPr>
          <p:cNvPr id="12" name="Content Placeholder 2"/>
          <p:cNvSpPr>
            <a:spLocks noGrp="1"/>
          </p:cNvSpPr>
          <p:nvPr>
            <p:ph idx="1"/>
          </p:nvPr>
        </p:nvSpPr>
        <p:spPr>
          <a:xfrm>
            <a:off x="609600" y="1338987"/>
            <a:ext cx="10972800" cy="1366528"/>
          </a:xfrm>
        </p:spPr>
        <p:txBody>
          <a:bodyPr numCol="1" spcCol="0"/>
          <a:lstStyle>
            <a:lvl1pPr marL="457189" indent="-457189">
              <a:lnSpc>
                <a:spcPct val="110000"/>
              </a:lnSpc>
              <a:buSzPct val="138000"/>
              <a:buFontTx/>
              <a:buBlip>
                <a:blip r:embed="rId2"/>
              </a:buBlip>
              <a:defRPr sz="32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a:t>Click to edit Master text styles</a:t>
            </a:r>
          </a:p>
          <a:p>
            <a:pPr lvl="0"/>
            <a:endParaRPr lang="en-US" dirty="0"/>
          </a:p>
        </p:txBody>
      </p:sp>
    </p:spTree>
    <p:extLst>
      <p:ext uri="{BB962C8B-B14F-4D97-AF65-F5344CB8AC3E}">
        <p14:creationId xmlns:p14="http://schemas.microsoft.com/office/powerpoint/2010/main" val="2074648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p:cNvSpPr>
            <a:spLocks noGrp="1"/>
          </p:cNvSpPr>
          <p:nvPr>
            <p:ph type="dt" sz="half" idx="10"/>
          </p:nvPr>
        </p:nvSpPr>
        <p:spPr/>
        <p:txBody>
          <a:bodyPr/>
          <a:lstStyle/>
          <a:p>
            <a:fld id="{F557734B-B772-4FA2-9BB9-84DFAFE83D4D}" type="datetimeFigureOut">
              <a:rPr lang="en-US" smtClean="0"/>
              <a:t>3/21/2018</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DD044DB-1101-4E8A-BFF9-C81CAF0497B5}" type="slidenum">
              <a:rPr lang="en-US" smtClean="0"/>
              <a:t>‹#›</a:t>
            </a:fld>
            <a:endParaRPr lang="en-US"/>
          </a:p>
        </p:txBody>
      </p:sp>
    </p:spTree>
    <p:extLst>
      <p:ext uri="{BB962C8B-B14F-4D97-AF65-F5344CB8AC3E}">
        <p14:creationId xmlns:p14="http://schemas.microsoft.com/office/powerpoint/2010/main" val="6170617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2" name="Rectangle 1"/>
          <p:cNvSpPr/>
          <p:nvPr userDrawn="1"/>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84575"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82955" y="3877271"/>
            <a:ext cx="6723186" cy="1703449"/>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1" name="Rectangle 10"/>
          <p:cNvSpPr/>
          <p:nvPr userDrawn="1"/>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2" name="Rectangle 11"/>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70208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A8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5589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27664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38392"/>
      </p:ext>
    </p:extLst>
  </p:cSld>
  <p:clrMapOvr>
    <a:masterClrMapping/>
  </p:clrMapOvr>
  <p:transition>
    <p:fade/>
  </p:transition>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37429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694703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43015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730593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0471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819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38988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52876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027413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7262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235640"/>
      </p:ext>
    </p:extLst>
  </p:cSld>
  <p:clrMapOvr>
    <a:masterClrMapping/>
  </p:clrMapOvr>
  <p:transition>
    <p:fade/>
  </p:transition>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0599949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682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87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0871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9875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5064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A8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127917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70812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142891"/>
      </p:ext>
    </p:extLst>
  </p:cSld>
  <p:clrMapOvr>
    <a:masterClrMapping/>
  </p:clrMapOvr>
  <p:transition>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0780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121275"/>
      </p:ext>
    </p:extLst>
  </p:cSld>
  <p:clrMapOvr>
    <a:masterClrMapping/>
  </p:clrMapOvr>
  <p:transition>
    <p:fade/>
  </p:transition>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915525"/>
      </p:ext>
    </p:extLst>
  </p:cSld>
  <p:clrMapOvr>
    <a:masterClrMapping/>
  </p:clrMapOvr>
  <p:transition>
    <p:fade/>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580662"/>
      </p:ext>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045352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0055775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24.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hyperlink" Target="https://compete.imagine.microsoft.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B2C90"/>
        </a:solidFill>
        <a:effectLst/>
      </p:bgPr>
    </p:bg>
    <p:spTree>
      <p:nvGrpSpPr>
        <p:cNvPr id="1" name=""/>
        <p:cNvGrpSpPr/>
        <p:nvPr/>
      </p:nvGrpSpPr>
      <p:grpSpPr>
        <a:xfrm>
          <a:off x="0" y="0"/>
          <a:ext cx="0" cy="0"/>
          <a:chOff x="0" y="0"/>
          <a:chExt cx="0" cy="0"/>
        </a:xfrm>
      </p:grpSpPr>
      <p:pic>
        <p:nvPicPr>
          <p:cNvPr id="1026" name="Picture 2" descr="https://ncmedia.azureedge.net/ncmedia/2016/12/imagine-cup.jpg">
            <a:extLst>
              <a:ext uri="{FF2B5EF4-FFF2-40B4-BE49-F238E27FC236}">
                <a16:creationId xmlns:a16="http://schemas.microsoft.com/office/drawing/2014/main" id="{9BE9E9AC-349B-44D5-BEFA-11002C69AE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529" y="94110"/>
            <a:ext cx="8934449" cy="59562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oft white logo">
            <a:extLst>
              <a:ext uri="{FF2B5EF4-FFF2-40B4-BE49-F238E27FC236}">
                <a16:creationId xmlns:a16="http://schemas.microsoft.com/office/drawing/2014/main" id="{44D1336B-9A04-49EC-B079-724CA8A19C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419" y="5936974"/>
            <a:ext cx="2792106" cy="10270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405206B-5572-4799-A7A3-BD10BBB69817}"/>
              </a:ext>
            </a:extLst>
          </p:cNvPr>
          <p:cNvSpPr/>
          <p:nvPr/>
        </p:nvSpPr>
        <p:spPr>
          <a:xfrm>
            <a:off x="3746682" y="3721412"/>
            <a:ext cx="2631298" cy="646331"/>
          </a:xfrm>
          <a:prstGeom prst="rect">
            <a:avLst/>
          </a:prstGeom>
        </p:spPr>
        <p:txBody>
          <a:bodyPr wrap="square">
            <a:spAutoFit/>
          </a:bodyPr>
          <a:lstStyle/>
          <a:p>
            <a:r>
              <a:rPr lang="en-US" b="0" i="0" dirty="0">
                <a:solidFill>
                  <a:schemeClr val="bg1"/>
                </a:solidFill>
                <a:effectLst/>
                <a:latin typeface="Segoe UI" panose="020B0502040204020203" pitchFamily="34" charset="0"/>
              </a:rPr>
              <a:t>Dream it. Build it. Live it.</a:t>
            </a:r>
            <a:endParaRPr lang="en-US" dirty="0">
              <a:solidFill>
                <a:schemeClr val="bg1"/>
              </a:solidFill>
            </a:endParaRPr>
          </a:p>
        </p:txBody>
      </p:sp>
    </p:spTree>
    <p:extLst>
      <p:ext uri="{BB962C8B-B14F-4D97-AF65-F5344CB8AC3E}">
        <p14:creationId xmlns:p14="http://schemas.microsoft.com/office/powerpoint/2010/main" val="302973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rgbClr val="5B2C90"/>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560214" y="808214"/>
            <a:ext cx="2477986" cy="923330"/>
          </a:xfrm>
          <a:prstGeom prst="rect">
            <a:avLst/>
          </a:prstGeom>
        </p:spPr>
        <p:txBody>
          <a:bodyPr wrap="none">
            <a:spAutoFit/>
          </a:bodyPr>
          <a:lstStyle/>
          <a:p>
            <a:r>
              <a:rPr lang="en-US" dirty="0">
                <a:solidFill>
                  <a:srgbClr val="5B2C90"/>
                </a:solidFill>
              </a:rPr>
              <a:t>Join Eastern Europe </a:t>
            </a:r>
          </a:p>
          <a:p>
            <a:r>
              <a:rPr lang="en-US" dirty="0">
                <a:solidFill>
                  <a:srgbClr val="5B2C90"/>
                </a:solidFill>
              </a:rPr>
              <a:t>contest and Submit your</a:t>
            </a:r>
          </a:p>
          <a:p>
            <a:r>
              <a:rPr lang="en-US" dirty="0">
                <a:solidFill>
                  <a:srgbClr val="5B2C90"/>
                </a:solidFill>
              </a:rPr>
              <a:t> proposal </a:t>
            </a:r>
          </a:p>
        </p:txBody>
      </p:sp>
      <p:pic>
        <p:nvPicPr>
          <p:cNvPr id="23" name="Picture 22">
            <a:extLst>
              <a:ext uri="{FF2B5EF4-FFF2-40B4-BE49-F238E27FC236}">
                <a16:creationId xmlns:a16="http://schemas.microsoft.com/office/drawing/2014/main" id="{59F71E3D-69E4-49E2-8C67-F3604943C06B}"/>
              </a:ext>
            </a:extLst>
          </p:cNvPr>
          <p:cNvPicPr>
            <a:picLocks noChangeAspect="1"/>
          </p:cNvPicPr>
          <p:nvPr/>
        </p:nvPicPr>
        <p:blipFill>
          <a:blip r:embed="rId4" cstate="print"/>
          <a:stretch>
            <a:fillRect/>
          </a:stretch>
        </p:blipFill>
        <p:spPr>
          <a:xfrm>
            <a:off x="515073" y="1701174"/>
            <a:ext cx="274344" cy="188992"/>
          </a:xfrm>
          <a:prstGeom prst="rect">
            <a:avLst/>
          </a:prstGeom>
        </p:spPr>
      </p:pic>
      <p:pic>
        <p:nvPicPr>
          <p:cNvPr id="28" name="Picture 27">
            <a:extLst>
              <a:ext uri="{FF2B5EF4-FFF2-40B4-BE49-F238E27FC236}">
                <a16:creationId xmlns:a16="http://schemas.microsoft.com/office/drawing/2014/main" id="{B29C9CFF-D826-454C-941D-B296B67B03BA}"/>
              </a:ext>
            </a:extLst>
          </p:cNvPr>
          <p:cNvPicPr>
            <a:picLocks noChangeAspect="1"/>
          </p:cNvPicPr>
          <p:nvPr/>
        </p:nvPicPr>
        <p:blipFill>
          <a:blip r:embed="rId4" cstate="print"/>
          <a:stretch>
            <a:fillRect/>
          </a:stretch>
        </p:blipFill>
        <p:spPr>
          <a:xfrm>
            <a:off x="3238061" y="1709531"/>
            <a:ext cx="274344" cy="188992"/>
          </a:xfrm>
          <a:prstGeom prst="rect">
            <a:avLst/>
          </a:prstGeom>
        </p:spPr>
      </p:pic>
      <p:pic>
        <p:nvPicPr>
          <p:cNvPr id="29" name="Picture 28">
            <a:extLst>
              <a:ext uri="{FF2B5EF4-FFF2-40B4-BE49-F238E27FC236}">
                <a16:creationId xmlns:a16="http://schemas.microsoft.com/office/drawing/2014/main" id="{E21C7842-7265-413C-881A-975F36C1E37A}"/>
              </a:ext>
            </a:extLst>
          </p:cNvPr>
          <p:cNvPicPr>
            <a:picLocks noChangeAspect="1"/>
          </p:cNvPicPr>
          <p:nvPr/>
        </p:nvPicPr>
        <p:blipFill>
          <a:blip r:embed="rId4" cstate="print"/>
          <a:stretch>
            <a:fillRect/>
          </a:stretch>
        </p:blipFill>
        <p:spPr>
          <a:xfrm>
            <a:off x="6103753" y="1721053"/>
            <a:ext cx="274344" cy="188992"/>
          </a:xfrm>
          <a:prstGeom prst="rect">
            <a:avLst/>
          </a:prstGeom>
        </p:spPr>
      </p:pic>
      <p:sp>
        <p:nvSpPr>
          <p:cNvPr id="30" name="Rectangle 29">
            <a:extLst>
              <a:ext uri="{FF2B5EF4-FFF2-40B4-BE49-F238E27FC236}">
                <a16:creationId xmlns:a16="http://schemas.microsoft.com/office/drawing/2014/main" id="{F63524C0-C265-4230-9C7E-535ACEA92D9B}"/>
              </a:ext>
            </a:extLst>
          </p:cNvPr>
          <p:cNvSpPr/>
          <p:nvPr/>
        </p:nvSpPr>
        <p:spPr>
          <a:xfrm>
            <a:off x="245060" y="2370174"/>
            <a:ext cx="2886175" cy="2862322"/>
          </a:xfrm>
          <a:prstGeom prst="rect">
            <a:avLst/>
          </a:prstGeom>
        </p:spPr>
        <p:txBody>
          <a:bodyPr wrap="none">
            <a:spAutoFit/>
          </a:bodyPr>
          <a:lstStyle/>
          <a:p>
            <a:r>
              <a:rPr lang="en-US" sz="3600" dirty="0"/>
              <a:t>Join 2018</a:t>
            </a:r>
          </a:p>
          <a:p>
            <a:r>
              <a:rPr lang="en-US" sz="3600" dirty="0"/>
              <a:t>India National</a:t>
            </a:r>
          </a:p>
          <a:p>
            <a:r>
              <a:rPr lang="en-US" sz="3600" dirty="0"/>
              <a:t>Finals</a:t>
            </a:r>
          </a:p>
          <a:p>
            <a:r>
              <a:rPr lang="en-US" sz="3600" dirty="0"/>
              <a:t>Upload Your</a:t>
            </a:r>
          </a:p>
          <a:p>
            <a:r>
              <a:rPr lang="en-US" sz="3600" dirty="0"/>
              <a:t>Project Details</a:t>
            </a:r>
          </a:p>
        </p:txBody>
      </p:sp>
      <p:pic>
        <p:nvPicPr>
          <p:cNvPr id="3" name="Picture 2" descr="Screen Clipping">
            <a:extLst>
              <a:ext uri="{FF2B5EF4-FFF2-40B4-BE49-F238E27FC236}">
                <a16:creationId xmlns:a16="http://schemas.microsoft.com/office/drawing/2014/main" id="{4EAA2605-863F-4DBF-963F-8895D8BDBD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9717" y="2106906"/>
            <a:ext cx="8799764" cy="4043841"/>
          </a:xfrm>
          <a:prstGeom prst="rect">
            <a:avLst/>
          </a:prstGeom>
        </p:spPr>
      </p:pic>
      <p:pic>
        <p:nvPicPr>
          <p:cNvPr id="31" name="Picture 30">
            <a:extLst>
              <a:ext uri="{FF2B5EF4-FFF2-40B4-BE49-F238E27FC236}">
                <a16:creationId xmlns:a16="http://schemas.microsoft.com/office/drawing/2014/main" id="{53A6B5EC-5193-4295-B23E-C4935EB1E3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2355434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AD283BB7-30FC-48D6-A55C-050BF2624690}"/>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24821" y="1723513"/>
            <a:ext cx="1176793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are at least 16 years of age as of 24 October 2017. </a:t>
            </a:r>
          </a:p>
          <a:p>
            <a:pPr marL="285750" indent="-285750">
              <a:buFont typeface="Arial" panose="020B0604020202020204" pitchFamily="34" charset="0"/>
              <a:buChar char="•"/>
            </a:pPr>
            <a:r>
              <a:rPr lang="en-US" sz="2400" dirty="0"/>
              <a:t>Actively enrolled as a student at an accredited educational institution.</a:t>
            </a:r>
          </a:p>
          <a:p>
            <a:pPr marL="285750" indent="-285750">
              <a:buFont typeface="Arial" panose="020B0604020202020204" pitchFamily="34" charset="0"/>
              <a:buChar char="•"/>
            </a:pPr>
            <a:r>
              <a:rPr lang="en-US" sz="2400" dirty="0"/>
              <a:t>Up to three (3) eligible students may submit a single entry as a team.</a:t>
            </a:r>
          </a:p>
          <a:p>
            <a:pPr marL="285750" indent="-285750">
              <a:buFont typeface="Arial" panose="020B0604020202020204" pitchFamily="34" charset="0"/>
              <a:buChar char="•"/>
            </a:pPr>
            <a:r>
              <a:rPr lang="en-US" sz="2400" dirty="0"/>
              <a:t>Each competitor may belong to only one team within the competition.</a:t>
            </a:r>
          </a:p>
          <a:p>
            <a:pPr marL="285750" indent="-285750">
              <a:buFont typeface="Arial" panose="020B0604020202020204" pitchFamily="34" charset="0"/>
              <a:buChar char="•"/>
            </a:pPr>
            <a:r>
              <a:rPr lang="en-US" sz="2400" dirty="0"/>
              <a:t>To compete, each team member should create an account at </a:t>
            </a:r>
            <a:r>
              <a:rPr lang="en-US" sz="2400" dirty="0">
                <a:hlinkClick r:id="rId4"/>
              </a:rPr>
              <a:t>https://compete.imagine.microsoft.com/</a:t>
            </a:r>
            <a:endParaRPr lang="en-US" sz="2400" dirty="0"/>
          </a:p>
          <a:p>
            <a:pPr marL="285750" indent="-285750">
              <a:buFont typeface="Arial" panose="020B0604020202020204" pitchFamily="34" charset="0"/>
              <a:buChar char="•"/>
            </a:pPr>
            <a:r>
              <a:rPr lang="en-US" sz="2400" dirty="0"/>
              <a:t>You must submit a project document, video(max. 3 min),Project plan (ppt or pdf), Primary Azure Technologies</a:t>
            </a:r>
          </a:p>
          <a:p>
            <a:pPr marL="285750" indent="-285750">
              <a:buFont typeface="Arial" panose="020B0604020202020204" pitchFamily="34" charset="0"/>
              <a:buChar char="•"/>
            </a:pPr>
            <a:r>
              <a:rPr lang="en-US" sz="2400" dirty="0"/>
              <a:t>Your project must use one or more of these technologies to be eligible. Artificial Intelligence: Azure AI + Cognitive Services | Big Data: Azure Data + Analytics or IoT | Mixed Reality: HoloLens, VR, or AR.</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523220"/>
          </a:xfrm>
          <a:prstGeom prst="rect">
            <a:avLst/>
          </a:prstGeom>
          <a:noFill/>
        </p:spPr>
        <p:txBody>
          <a:bodyPr wrap="square" rtlCol="0">
            <a:spAutoFit/>
          </a:bodyPr>
          <a:lstStyle/>
          <a:p>
            <a:r>
              <a:rPr lang="en-US" sz="2800" dirty="0">
                <a:solidFill>
                  <a:srgbClr val="5B2C90"/>
                </a:solidFill>
              </a:rPr>
              <a:t>What you need to know?</a:t>
            </a:r>
            <a:endParaRPr lang="en-US" dirty="0">
              <a:solidFill>
                <a:srgbClr val="5B2C90"/>
              </a:solidFill>
            </a:endParaRPr>
          </a:p>
        </p:txBody>
      </p:sp>
      <p:pic>
        <p:nvPicPr>
          <p:cNvPr id="7" name="Picture 6">
            <a:extLst>
              <a:ext uri="{FF2B5EF4-FFF2-40B4-BE49-F238E27FC236}">
                <a16:creationId xmlns:a16="http://schemas.microsoft.com/office/drawing/2014/main" id="{2549DE8F-4140-4AA7-A378-F6F06BF5D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1743427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A97D46C7-9A79-4775-B9D2-B2346CBA2E6C}"/>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Round 0 – Online Project Submission</a:t>
            </a:r>
          </a:p>
          <a:p>
            <a:pPr marL="742950" lvl="1" indent="-285750">
              <a:buFont typeface="Arial" panose="020B0604020202020204" pitchFamily="34" charset="0"/>
              <a:buChar char="•"/>
            </a:pPr>
            <a:r>
              <a:rPr lang="en-US" sz="2400" dirty="0"/>
              <a:t>Project Proposal</a:t>
            </a:r>
          </a:p>
          <a:p>
            <a:pPr marL="1200150" lvl="2" indent="-285750">
              <a:buFont typeface="Arial" panose="020B0604020202020204" pitchFamily="34" charset="0"/>
              <a:buChar char="•"/>
            </a:pPr>
            <a:r>
              <a:rPr lang="en-US" sz="2400" dirty="0"/>
              <a:t>Microsoft word/PDF Document lesser than 10 pages/20 slides.</a:t>
            </a:r>
          </a:p>
          <a:p>
            <a:pPr marL="1200150" lvl="2" indent="-285750">
              <a:buFont typeface="Arial" panose="020B0604020202020204" pitchFamily="34" charset="0"/>
              <a:buChar char="•"/>
            </a:pPr>
            <a:r>
              <a:rPr lang="en-US" sz="2400" dirty="0"/>
              <a:t>Explains your team. </a:t>
            </a:r>
          </a:p>
          <a:p>
            <a:pPr marL="1200150" lvl="2" indent="-285750">
              <a:buFont typeface="Arial" panose="020B0604020202020204" pitchFamily="34" charset="0"/>
              <a:buChar char="•"/>
            </a:pPr>
            <a:r>
              <a:rPr lang="en-US" sz="2400" dirty="0"/>
              <a:t>What your project does?</a:t>
            </a:r>
          </a:p>
          <a:p>
            <a:pPr marL="1200150" lvl="2" indent="-285750">
              <a:buFont typeface="Arial" panose="020B0604020202020204" pitchFamily="34" charset="0"/>
              <a:buChar char="•"/>
            </a:pPr>
            <a:r>
              <a:rPr lang="en-US" sz="2400" dirty="0"/>
              <a:t>What platform and features your project uses?</a:t>
            </a:r>
          </a:p>
          <a:p>
            <a:pPr marL="1200150" lvl="2" indent="-285750">
              <a:buFont typeface="Arial" panose="020B0604020202020204" pitchFamily="34" charset="0"/>
              <a:buChar char="•"/>
            </a:pPr>
            <a:r>
              <a:rPr lang="en-US" sz="2400" dirty="0"/>
              <a:t>How will you bring it to the market?</a:t>
            </a:r>
          </a:p>
          <a:p>
            <a:pPr marL="742950" lvl="1" indent="-285750">
              <a:buFont typeface="Arial" panose="020B0604020202020204" pitchFamily="34" charset="0"/>
              <a:buChar char="•"/>
            </a:pPr>
            <a:r>
              <a:rPr lang="en-US" sz="2400" dirty="0"/>
              <a:t>Software usable by the judges to evaluate online. </a:t>
            </a:r>
          </a:p>
          <a:p>
            <a:pPr marL="742950" lvl="1" indent="-285750">
              <a:buFont typeface="Arial" panose="020B0604020202020204" pitchFamily="34" charset="0"/>
              <a:buChar char="•"/>
            </a:pPr>
            <a:r>
              <a:rPr lang="en-US" sz="2400" dirty="0"/>
              <a:t>Software must use one of the following formats for its installation depending upon its platform – Windows/Mobile Device/Microsoft Azure</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461665"/>
          </a:xfrm>
          <a:prstGeom prst="rect">
            <a:avLst/>
          </a:prstGeom>
          <a:noFill/>
        </p:spPr>
        <p:txBody>
          <a:bodyPr wrap="square" rtlCol="0">
            <a:spAutoFit/>
          </a:bodyPr>
          <a:lstStyle/>
          <a:p>
            <a:r>
              <a:rPr lang="en-US" sz="2400" dirty="0">
                <a:solidFill>
                  <a:srgbClr val="5B2C90"/>
                </a:solidFill>
              </a:rPr>
              <a:t>COMPETITION ROUND DETAILS </a:t>
            </a:r>
          </a:p>
        </p:txBody>
      </p:sp>
      <p:pic>
        <p:nvPicPr>
          <p:cNvPr id="7" name="Picture 6">
            <a:extLst>
              <a:ext uri="{FF2B5EF4-FFF2-40B4-BE49-F238E27FC236}">
                <a16:creationId xmlns:a16="http://schemas.microsoft.com/office/drawing/2014/main" id="{B06BBA42-D789-4223-85CC-B71F6E402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38571241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A8EED946-EC20-4887-9154-6C5B7829E118}"/>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Round 1 – National Finals </a:t>
            </a:r>
          </a:p>
          <a:p>
            <a:pPr marL="742950" lvl="1" indent="-285750">
              <a:buFont typeface="Arial" panose="020B0604020202020204" pitchFamily="34" charset="0"/>
              <a:buChar char="•"/>
            </a:pPr>
            <a:r>
              <a:rPr lang="en-US" sz="2400" dirty="0"/>
              <a:t>Live Presentation of your project to a panel of judges at the National Final.</a:t>
            </a:r>
          </a:p>
          <a:p>
            <a:pPr marL="742950" lvl="1" indent="-285750">
              <a:buFont typeface="Arial" panose="020B0604020202020204" pitchFamily="34" charset="0"/>
              <a:buChar char="•"/>
            </a:pPr>
            <a:r>
              <a:rPr lang="en-US" sz="2400" dirty="0"/>
              <a:t>Software usable by the judges in a hands-on evaluation.</a:t>
            </a:r>
          </a:p>
          <a:p>
            <a:pPr marL="742950" lvl="1" indent="-285750">
              <a:buFont typeface="Arial" panose="020B0604020202020204" pitchFamily="34" charset="0"/>
              <a:buChar char="•"/>
            </a:pPr>
            <a:r>
              <a:rPr lang="en-US" sz="2400" dirty="0"/>
              <a:t>Software Instructions document explaining how to use your software.</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461665"/>
          </a:xfrm>
          <a:prstGeom prst="rect">
            <a:avLst/>
          </a:prstGeom>
          <a:noFill/>
        </p:spPr>
        <p:txBody>
          <a:bodyPr wrap="square" rtlCol="0">
            <a:spAutoFit/>
          </a:bodyPr>
          <a:lstStyle/>
          <a:p>
            <a:r>
              <a:rPr lang="en-US" sz="2400" dirty="0">
                <a:solidFill>
                  <a:srgbClr val="5B2C90"/>
                </a:solidFill>
              </a:rPr>
              <a:t>COMPETITION ROUND DETAILS </a:t>
            </a:r>
          </a:p>
        </p:txBody>
      </p:sp>
      <p:pic>
        <p:nvPicPr>
          <p:cNvPr id="7" name="Picture 6">
            <a:extLst>
              <a:ext uri="{FF2B5EF4-FFF2-40B4-BE49-F238E27FC236}">
                <a16:creationId xmlns:a16="http://schemas.microsoft.com/office/drawing/2014/main" id="{43A67CE9-B3BB-4CB1-8303-EF9B645123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42914727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DFBA52FF-E729-44F8-939C-228A8894101D}"/>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Round 2-  World Finals </a:t>
            </a:r>
          </a:p>
          <a:p>
            <a:pPr marL="742950" lvl="1" indent="-285750">
              <a:buFont typeface="Arial" panose="020B0604020202020204" pitchFamily="34" charset="0"/>
              <a:buChar char="•"/>
            </a:pPr>
            <a:r>
              <a:rPr lang="en-US" sz="2400" dirty="0"/>
              <a:t>Live Presentation of your project to a panel of judges at the World Finals</a:t>
            </a:r>
          </a:p>
          <a:p>
            <a:pPr marL="742950" lvl="1" indent="-285750">
              <a:buFont typeface="Arial" panose="020B0604020202020204" pitchFamily="34" charset="0"/>
              <a:buChar char="•"/>
            </a:pPr>
            <a:r>
              <a:rPr lang="en-US" sz="2400" dirty="0"/>
              <a:t>Software usable by the judges in a hands-on evaluation.</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461665"/>
          </a:xfrm>
          <a:prstGeom prst="rect">
            <a:avLst/>
          </a:prstGeom>
          <a:noFill/>
        </p:spPr>
        <p:txBody>
          <a:bodyPr wrap="square" rtlCol="0">
            <a:spAutoFit/>
          </a:bodyPr>
          <a:lstStyle/>
          <a:p>
            <a:r>
              <a:rPr lang="en-US" sz="2400" dirty="0">
                <a:solidFill>
                  <a:srgbClr val="5B2C90"/>
                </a:solidFill>
              </a:rPr>
              <a:t>COMPETITION ROUND DETAILS </a:t>
            </a:r>
          </a:p>
        </p:txBody>
      </p:sp>
      <p:pic>
        <p:nvPicPr>
          <p:cNvPr id="7" name="Picture 6">
            <a:extLst>
              <a:ext uri="{FF2B5EF4-FFF2-40B4-BE49-F238E27FC236}">
                <a16:creationId xmlns:a16="http://schemas.microsoft.com/office/drawing/2014/main" id="{3BA5EEE3-DB40-4851-B8BE-4E656A1D8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8258363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405BEEDA-5276-4979-8E64-94057998ACFF}"/>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2677656"/>
          </a:xfrm>
          <a:prstGeom prst="rect">
            <a:avLst/>
          </a:prstGeom>
          <a:noFill/>
        </p:spPr>
        <p:txBody>
          <a:bodyPr wrap="square" rtlCol="0">
            <a:spAutoFit/>
          </a:bodyPr>
          <a:lstStyle/>
          <a:p>
            <a:r>
              <a:rPr lang="en-US" sz="2400" dirty="0">
                <a:solidFill>
                  <a:srgbClr val="000000"/>
                </a:solidFill>
                <a:latin typeface="Segoe UI" panose="020B0502040204020203" pitchFamily="34" charset="0"/>
              </a:rPr>
              <a:t>Pitch your extraordinary idea and your team could win $3,000 USD, and resources to take your idea to the next level!</a:t>
            </a:r>
          </a:p>
          <a:p>
            <a:r>
              <a:rPr lang="en-US" sz="2400" dirty="0">
                <a:solidFill>
                  <a:srgbClr val="000000"/>
                </a:solidFill>
                <a:latin typeface="Segoe UI" panose="020B0502040204020203" pitchFamily="34" charset="0"/>
              </a:rPr>
              <a:t>• $3,000 USD - 1st Place prize</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$2,000 USD - 2nd Place prize</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$1,000 USD - 3rd Place prize</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Judge feedback on project submission – Top 10 teams</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$600 in Azure credits – Top 50 teams</a:t>
            </a:r>
            <a:endParaRPr lang="en-US" sz="2400" b="0" i="0" dirty="0">
              <a:solidFill>
                <a:srgbClr val="000000"/>
              </a:solidFill>
              <a:effectLst/>
              <a:latin typeface="Segoe UI" panose="020B0502040204020203" pitchFamily="34" charset="0"/>
            </a:endParaRP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646331"/>
          </a:xfrm>
          <a:prstGeom prst="rect">
            <a:avLst/>
          </a:prstGeom>
          <a:noFill/>
        </p:spPr>
        <p:txBody>
          <a:bodyPr wrap="square" rtlCol="0">
            <a:spAutoFit/>
          </a:bodyPr>
          <a:lstStyle/>
          <a:p>
            <a:r>
              <a:rPr lang="en-US" sz="3600" dirty="0">
                <a:solidFill>
                  <a:srgbClr val="5B2C90"/>
                </a:solidFill>
              </a:rPr>
              <a:t>Big Idea Challenge</a:t>
            </a:r>
          </a:p>
        </p:txBody>
      </p:sp>
      <p:pic>
        <p:nvPicPr>
          <p:cNvPr id="7" name="Picture 6">
            <a:extLst>
              <a:ext uri="{FF2B5EF4-FFF2-40B4-BE49-F238E27FC236}">
                <a16:creationId xmlns:a16="http://schemas.microsoft.com/office/drawing/2014/main" id="{B7C670B6-9209-40F1-914A-2D9A30C13E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37771155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blue shirt&#10;&#10;Description generated with high confidence">
            <a:extLst>
              <a:ext uri="{FF2B5EF4-FFF2-40B4-BE49-F238E27FC236}">
                <a16:creationId xmlns:a16="http://schemas.microsoft.com/office/drawing/2014/main" id="{99BF6273-33A9-40C8-B0BD-95D2318209F4}"/>
              </a:ext>
            </a:extLst>
          </p:cNvPr>
          <p:cNvPicPr>
            <a:picLocks noChangeAspect="1"/>
          </p:cNvPicPr>
          <p:nvPr/>
        </p:nvPicPr>
        <p:blipFill rotWithShape="1">
          <a:blip r:embed="rId2">
            <a:extLst>
              <a:ext uri="{28A0092B-C50C-407E-A947-70E740481C1C}">
                <a14:useLocalDpi xmlns:a14="http://schemas.microsoft.com/office/drawing/2010/main" val="0"/>
              </a:ext>
            </a:extLst>
          </a:blip>
          <a:srcRect t="12762" b="2859"/>
          <a:stretch/>
        </p:blipFill>
        <p:spPr>
          <a:xfrm>
            <a:off x="0" y="-68263"/>
            <a:ext cx="12436475" cy="6994525"/>
          </a:xfrm>
          <a:prstGeom prst="rect">
            <a:avLst/>
          </a:prstGeom>
        </p:spPr>
      </p:pic>
      <p:pic>
        <p:nvPicPr>
          <p:cNvPr id="4" name="Graphic 3">
            <a:extLst>
              <a:ext uri="{FF2B5EF4-FFF2-40B4-BE49-F238E27FC236}">
                <a16:creationId xmlns:a16="http://schemas.microsoft.com/office/drawing/2014/main" id="{2234962E-0FAA-4FFF-AD37-261ED5BB6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180" y="6176994"/>
            <a:ext cx="1630599" cy="350277"/>
          </a:xfrm>
          <a:prstGeom prst="rect">
            <a:avLst/>
          </a:prstGeom>
        </p:spPr>
      </p:pic>
      <p:sp>
        <p:nvSpPr>
          <p:cNvPr id="2" name="Rectangle 1">
            <a:extLst>
              <a:ext uri="{FF2B5EF4-FFF2-40B4-BE49-F238E27FC236}">
                <a16:creationId xmlns:a16="http://schemas.microsoft.com/office/drawing/2014/main" id="{37810AF6-7B53-4C89-8796-0D70A8F944FB}"/>
              </a:ext>
            </a:extLst>
          </p:cNvPr>
          <p:cNvSpPr/>
          <p:nvPr/>
        </p:nvSpPr>
        <p:spPr bwMode="auto">
          <a:xfrm>
            <a:off x="701544" y="3138207"/>
            <a:ext cx="1077869" cy="127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798F776-CA24-4FA0-A392-FD99E5854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077" y="2459634"/>
            <a:ext cx="5880923" cy="2631286"/>
          </a:xfrm>
          <a:prstGeom prst="rect">
            <a:avLst/>
          </a:prstGeom>
        </p:spPr>
      </p:pic>
      <p:pic>
        <p:nvPicPr>
          <p:cNvPr id="1026" name="Picture 2" descr="Картинки по запросу heart">
            <a:extLst>
              <a:ext uri="{FF2B5EF4-FFF2-40B4-BE49-F238E27FC236}">
                <a16:creationId xmlns:a16="http://schemas.microsoft.com/office/drawing/2014/main" id="{5C4AE719-5FBD-43EA-BF3B-44ABCFA464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3231" y="2732058"/>
            <a:ext cx="2086435" cy="2086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Картинки по запросу crossplatform">
            <a:extLst>
              <a:ext uri="{FF2B5EF4-FFF2-40B4-BE49-F238E27FC236}">
                <a16:creationId xmlns:a16="http://schemas.microsoft.com/office/drawing/2014/main" id="{AAE2E493-975C-4BB1-BB46-D52603B602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3424" y="1206046"/>
            <a:ext cx="5724525"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8456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D3CD6B8F-B1FE-43A8-B5CC-AB8F887B5925}"/>
              </a:ext>
            </a:extLst>
          </p:cNvPr>
          <p:cNvSpPr>
            <a:spLocks noGrp="1"/>
          </p:cNvSpPr>
          <p:nvPr>
            <p:ph type="title"/>
          </p:nvPr>
        </p:nvSpPr>
        <p:spPr>
          <a:xfrm>
            <a:off x="0" y="0"/>
            <a:ext cx="7356947" cy="1325563"/>
          </a:xfrm>
        </p:spPr>
        <p:txBody>
          <a:bodyPr>
            <a:normAutofit/>
          </a:bodyPr>
          <a:lstStyle/>
          <a:p>
            <a:r>
              <a:rPr lang="ru-RU" sz="4800" spc="-100" dirty="0">
                <a:ln w="3175">
                  <a:noFill/>
                </a:ln>
                <a:gradFill>
                  <a:gsLst>
                    <a:gs pos="1250">
                      <a:srgbClr val="353535"/>
                    </a:gs>
                    <a:gs pos="100000">
                      <a:srgbClr val="353535"/>
                    </a:gs>
                  </a:gsLst>
                  <a:lin ang="5400000" scaled="0"/>
                </a:gradFill>
                <a:latin typeface="Segoe UI Light"/>
                <a:ea typeface="+mn-ea"/>
                <a:cs typeface="Segoe UI" pitchFamily="34" charset="0"/>
              </a:rPr>
              <a:t>Что такое </a:t>
            </a:r>
            <a:r>
              <a:rPr lang="en-US" sz="4800" spc="-100" dirty="0">
                <a:ln w="3175">
                  <a:noFill/>
                </a:ln>
                <a:solidFill>
                  <a:srgbClr val="00B0F0"/>
                </a:solidFill>
                <a:latin typeface="Segoe UI Light"/>
                <a:ea typeface="+mn-ea"/>
                <a:cs typeface="Segoe UI" pitchFamily="34" charset="0"/>
              </a:rPr>
              <a:t>Xamarin</a:t>
            </a:r>
          </a:p>
        </p:txBody>
      </p:sp>
      <p:pic>
        <p:nvPicPr>
          <p:cNvPr id="14" name="Picture 13">
            <a:extLst>
              <a:ext uri="{FF2B5EF4-FFF2-40B4-BE49-F238E27FC236}">
                <a16:creationId xmlns:a16="http://schemas.microsoft.com/office/drawing/2014/main" id="{9AFB88F2-48C7-487D-8EE9-DC09DED22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450" y="1512763"/>
            <a:ext cx="8315699" cy="4157850"/>
          </a:xfrm>
          <a:prstGeom prst="rect">
            <a:avLst/>
          </a:prstGeom>
        </p:spPr>
      </p:pic>
      <p:sp>
        <p:nvSpPr>
          <p:cNvPr id="5" name="Footer Placeholder 13">
            <a:extLst>
              <a:ext uri="{FF2B5EF4-FFF2-40B4-BE49-F238E27FC236}">
                <a16:creationId xmlns:a16="http://schemas.microsoft.com/office/drawing/2014/main" id="{B3FF5A56-55A9-4305-8DF8-63C592E31194}"/>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6" name="Picture 6" descr="Image result for microsoft white logo">
            <a:extLst>
              <a:ext uri="{FF2B5EF4-FFF2-40B4-BE49-F238E27FC236}">
                <a16:creationId xmlns:a16="http://schemas.microsoft.com/office/drawing/2014/main" id="{8344BFD3-344E-4C07-95D4-EE91E8E0C3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1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accel="50000" decel="50000" fill="hold" grpId="1" nodeType="withEffect">
                                  <p:stCondLst>
                                    <p:cond delay="0"/>
                                  </p:stCondLst>
                                  <p:childTnLst>
                                    <p:animMotion origin="layout" path="M -2.70833E-6 2.22222E-6 L 0.05834 2.22222E-6 " pathEditMode="relative" rAng="0" ptsTypes="AA">
                                      <p:cBhvr>
                                        <p:cTn id="9" dur="750" fill="hold"/>
                                        <p:tgtEl>
                                          <p:spTgt spid="8"/>
                                        </p:tgtEl>
                                        <p:attrNameLst>
                                          <p:attrName>ppt_x</p:attrName>
                                          <p:attrName>ppt_y</p:attrName>
                                        </p:attrNameLst>
                                      </p:cBhvr>
                                      <p:rCtr x="29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D3CD6B8F-B1FE-43A8-B5CC-AB8F887B5925}"/>
              </a:ext>
            </a:extLst>
          </p:cNvPr>
          <p:cNvSpPr>
            <a:spLocks noGrp="1"/>
          </p:cNvSpPr>
          <p:nvPr>
            <p:ph type="title"/>
          </p:nvPr>
        </p:nvSpPr>
        <p:spPr>
          <a:xfrm>
            <a:off x="0" y="177124"/>
            <a:ext cx="7356947" cy="1325563"/>
          </a:xfrm>
        </p:spPr>
        <p:txBody>
          <a:bodyPr>
            <a:normAutofit/>
          </a:bodyPr>
          <a:lstStyle/>
          <a:p>
            <a:r>
              <a:rPr lang="en-US" sz="4800" spc="-100" dirty="0">
                <a:ln w="3175">
                  <a:noFill/>
                </a:ln>
                <a:solidFill>
                  <a:srgbClr val="00B0F0"/>
                </a:solidFill>
                <a:latin typeface="Segoe UI Light"/>
                <a:ea typeface="+mn-ea"/>
                <a:cs typeface="Segoe UI" pitchFamily="34" charset="0"/>
              </a:rPr>
              <a:t>Xamarin</a:t>
            </a:r>
            <a:r>
              <a:rPr lang="en-US" sz="4800" spc="-100" dirty="0">
                <a:ln w="3175">
                  <a:noFill/>
                </a:ln>
                <a:gradFill>
                  <a:gsLst>
                    <a:gs pos="1250">
                      <a:srgbClr val="353535"/>
                    </a:gs>
                    <a:gs pos="100000">
                      <a:srgbClr val="353535"/>
                    </a:gs>
                  </a:gsLst>
                  <a:lin ang="5400000" scaled="0"/>
                </a:gradFill>
                <a:latin typeface="Segoe UI Light"/>
                <a:ea typeface="+mn-ea"/>
                <a:cs typeface="Segoe UI" pitchFamily="34" charset="0"/>
              </a:rPr>
              <a:t> </a:t>
            </a:r>
            <a:r>
              <a:rPr lang="ru-RU" sz="4800" spc="-100" dirty="0">
                <a:ln w="3175">
                  <a:noFill/>
                </a:ln>
                <a:gradFill>
                  <a:gsLst>
                    <a:gs pos="1250">
                      <a:srgbClr val="353535"/>
                    </a:gs>
                    <a:gs pos="100000">
                      <a:srgbClr val="353535"/>
                    </a:gs>
                  </a:gsLst>
                  <a:lin ang="5400000" scaled="0"/>
                </a:gradFill>
                <a:latin typeface="Segoe UI Light"/>
                <a:ea typeface="+mn-ea"/>
                <a:cs typeface="Segoe UI" pitchFamily="34" charset="0"/>
              </a:rPr>
              <a:t>- подход</a:t>
            </a:r>
            <a:endParaRPr lang="en-US" sz="4800" spc="-100" dirty="0">
              <a:ln w="3175">
                <a:noFill/>
              </a:ln>
              <a:gradFill>
                <a:gsLst>
                  <a:gs pos="1250">
                    <a:srgbClr val="353535"/>
                  </a:gs>
                  <a:gs pos="100000">
                    <a:srgbClr val="353535"/>
                  </a:gs>
                </a:gsLst>
                <a:lin ang="5400000" scaled="0"/>
              </a:gradFill>
              <a:latin typeface="Segoe UI Light"/>
              <a:ea typeface="+mn-ea"/>
              <a:cs typeface="Segoe UI" pitchFamily="34" charset="0"/>
            </a:endParaRPr>
          </a:p>
        </p:txBody>
      </p:sp>
      <p:pic>
        <p:nvPicPr>
          <p:cNvPr id="2050" name="Picture 2" descr="Image associée">
            <a:extLst>
              <a:ext uri="{FF2B5EF4-FFF2-40B4-BE49-F238E27FC236}">
                <a16:creationId xmlns:a16="http://schemas.microsoft.com/office/drawing/2014/main" id="{B2B27642-4FB0-4F77-B999-3F8E6EFE627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9457"/>
          <a:stretch/>
        </p:blipFill>
        <p:spPr bwMode="auto">
          <a:xfrm>
            <a:off x="2936258" y="1396539"/>
            <a:ext cx="5497018" cy="453826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47326F80-54CC-42BD-BFBA-CFD94D8576FC}"/>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7" name="Picture 6" descr="Image result for microsoft white logo">
            <a:extLst>
              <a:ext uri="{FF2B5EF4-FFF2-40B4-BE49-F238E27FC236}">
                <a16:creationId xmlns:a16="http://schemas.microsoft.com/office/drawing/2014/main" id="{8E307258-6E92-4547-A690-4D7A3E532A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1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accel="50000" decel="50000" fill="hold" grpId="1" nodeType="withEffect">
                                  <p:stCondLst>
                                    <p:cond delay="0"/>
                                  </p:stCondLst>
                                  <p:childTnLst>
                                    <p:animMotion origin="layout" path="M -2.70833E-6 -3.7037E-6 L 0.06172 -3.7037E-6 " pathEditMode="relative" rAng="0" ptsTypes="AA">
                                      <p:cBhvr>
                                        <p:cTn id="9" dur="750" fill="hold"/>
                                        <p:tgtEl>
                                          <p:spTgt spid="8"/>
                                        </p:tgtEl>
                                        <p:attrNameLst>
                                          <p:attrName>ppt_x</p:attrName>
                                          <p:attrName>ppt_y</p:attrName>
                                        </p:attrNameLst>
                                      </p:cBhvr>
                                      <p:rCtr x="308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endParaRPr lang="ru-RU"/>
          </a:p>
        </p:txBody>
      </p:sp>
      <p:sp>
        <p:nvSpPr>
          <p:cNvPr id="3" name="Объект 2"/>
          <p:cNvSpPr>
            <a:spLocks noGrp="1"/>
          </p:cNvSpPr>
          <p:nvPr>
            <p:ph idx="1"/>
          </p:nvPr>
        </p:nvSpPr>
        <p:spPr>
          <a:xfrm>
            <a:off x="609600" y="1338987"/>
            <a:ext cx="10972800" cy="726353"/>
          </a:xfrm>
        </p:spPr>
        <p:txBody>
          <a:bodyPr/>
          <a:lstStyle/>
          <a:p>
            <a:endParaRPr lang="ru-RU" dirty="0"/>
          </a:p>
        </p:txBody>
      </p:sp>
      <p:pic>
        <p:nvPicPr>
          <p:cNvPr id="4" name="Picture 7" descr="Window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36" y="3088988"/>
            <a:ext cx="3916877" cy="2745365"/>
          </a:xfrm>
          <a:prstGeom prst="rect">
            <a:avLst/>
          </a:prstGeom>
        </p:spPr>
      </p:pic>
      <p:pic>
        <p:nvPicPr>
          <p:cNvPr id="5" name="Picture 3" descr="iOS 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683" y="3088987"/>
            <a:ext cx="3385975" cy="2719967"/>
          </a:xfrm>
          <a:prstGeom prst="rect">
            <a:avLst/>
          </a:prstGeom>
        </p:spPr>
      </p:pic>
      <p:pic>
        <p:nvPicPr>
          <p:cNvPr id="6" name="Picture 3" descr="Android 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6262" y="3088987"/>
            <a:ext cx="3956313" cy="2719967"/>
          </a:xfrm>
          <a:prstGeom prst="rect">
            <a:avLst/>
          </a:prstGeom>
        </p:spPr>
      </p:pic>
      <p:sp>
        <p:nvSpPr>
          <p:cNvPr id="7" name="Прямоугольник 6"/>
          <p:cNvSpPr/>
          <p:nvPr/>
        </p:nvSpPr>
        <p:spPr>
          <a:xfrm>
            <a:off x="0" y="-10870"/>
            <a:ext cx="12192000" cy="309985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4800" dirty="0">
                <a:latin typeface="Helvetica Light"/>
              </a:rPr>
              <a:t>100% покрытие системных </a:t>
            </a:r>
            <a:r>
              <a:rPr lang="en-US" sz="4800" dirty="0">
                <a:latin typeface="Helvetica Light"/>
              </a:rPr>
              <a:t>API</a:t>
            </a:r>
            <a:endParaRPr lang="ru-RU" sz="4800" dirty="0">
              <a:latin typeface="Helvetica Light"/>
            </a:endParaRPr>
          </a:p>
        </p:txBody>
      </p:sp>
      <p:sp>
        <p:nvSpPr>
          <p:cNvPr id="8" name="TextBox 7"/>
          <p:cNvSpPr txBox="1"/>
          <p:nvPr/>
        </p:nvSpPr>
        <p:spPr>
          <a:xfrm>
            <a:off x="1239213" y="3436092"/>
            <a:ext cx="1436612" cy="461665"/>
          </a:xfrm>
          <a:prstGeom prst="rect">
            <a:avLst/>
          </a:prstGeom>
          <a:noFill/>
        </p:spPr>
        <p:txBody>
          <a:bodyPr wrap="none" rtlCol="0">
            <a:spAutoFit/>
          </a:bodyPr>
          <a:lstStyle/>
          <a:p>
            <a:r>
              <a:rPr lang="en-US" sz="2400" dirty="0">
                <a:solidFill>
                  <a:schemeClr val="bg1"/>
                </a:solidFill>
              </a:rPr>
              <a:t>Windows</a:t>
            </a:r>
            <a:endParaRPr lang="ru-RU" sz="2400" dirty="0">
              <a:solidFill>
                <a:schemeClr val="bg1"/>
              </a:solidFill>
            </a:endParaRPr>
          </a:p>
        </p:txBody>
      </p:sp>
      <p:sp>
        <p:nvSpPr>
          <p:cNvPr id="9" name="TextBox 8"/>
          <p:cNvSpPr txBox="1"/>
          <p:nvPr/>
        </p:nvSpPr>
        <p:spPr>
          <a:xfrm>
            <a:off x="5871854" y="3436092"/>
            <a:ext cx="655949" cy="461665"/>
          </a:xfrm>
          <a:prstGeom prst="rect">
            <a:avLst/>
          </a:prstGeom>
          <a:noFill/>
        </p:spPr>
        <p:txBody>
          <a:bodyPr wrap="none" rtlCol="0">
            <a:spAutoFit/>
          </a:bodyPr>
          <a:lstStyle/>
          <a:p>
            <a:r>
              <a:rPr lang="en-US" sz="2400" dirty="0">
                <a:solidFill>
                  <a:schemeClr val="bg1"/>
                </a:solidFill>
              </a:rPr>
              <a:t>iOS</a:t>
            </a:r>
            <a:endParaRPr lang="ru-RU" sz="2400" dirty="0">
              <a:solidFill>
                <a:schemeClr val="bg1"/>
              </a:solidFill>
            </a:endParaRPr>
          </a:p>
        </p:txBody>
      </p:sp>
      <p:sp>
        <p:nvSpPr>
          <p:cNvPr id="10" name="TextBox 9"/>
          <p:cNvSpPr txBox="1"/>
          <p:nvPr/>
        </p:nvSpPr>
        <p:spPr>
          <a:xfrm>
            <a:off x="9775554" y="3436092"/>
            <a:ext cx="1280287" cy="461665"/>
          </a:xfrm>
          <a:prstGeom prst="rect">
            <a:avLst/>
          </a:prstGeom>
          <a:noFill/>
        </p:spPr>
        <p:txBody>
          <a:bodyPr wrap="none" rtlCol="0">
            <a:spAutoFit/>
          </a:bodyPr>
          <a:lstStyle/>
          <a:p>
            <a:r>
              <a:rPr lang="en-US" sz="2400" dirty="0">
                <a:solidFill>
                  <a:schemeClr val="bg1"/>
                </a:solidFill>
              </a:rPr>
              <a:t>Android</a:t>
            </a:r>
            <a:endParaRPr lang="ru-RU" sz="2400" dirty="0">
              <a:solidFill>
                <a:schemeClr val="bg1"/>
              </a:solidFill>
            </a:endParaRPr>
          </a:p>
        </p:txBody>
      </p:sp>
      <p:sp>
        <p:nvSpPr>
          <p:cNvPr id="11" name="Footer Placeholder 13">
            <a:extLst>
              <a:ext uri="{FF2B5EF4-FFF2-40B4-BE49-F238E27FC236}">
                <a16:creationId xmlns:a16="http://schemas.microsoft.com/office/drawing/2014/main" id="{63150E00-1950-4264-8E36-D28E3724FD19}"/>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2" name="Picture 11" descr="Image result for microsoft white logo">
            <a:extLst>
              <a:ext uri="{FF2B5EF4-FFF2-40B4-BE49-F238E27FC236}">
                <a16:creationId xmlns:a16="http://schemas.microsoft.com/office/drawing/2014/main" id="{4DECDA54-1750-46DC-AB6A-8A245404DA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43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0323A5C-D940-45B2-8AE9-6486693F3AF1}"/>
              </a:ext>
            </a:extLst>
          </p:cNvPr>
          <p:cNvGrpSpPr/>
          <p:nvPr/>
        </p:nvGrpSpPr>
        <p:grpSpPr>
          <a:xfrm>
            <a:off x="3356974" y="1592209"/>
            <a:ext cx="7804928" cy="3032548"/>
            <a:chOff x="4096011" y="1688463"/>
            <a:chExt cx="7804928" cy="3032548"/>
          </a:xfrm>
        </p:grpSpPr>
        <p:sp>
          <p:nvSpPr>
            <p:cNvPr id="7" name="Прямоугольник 6">
              <a:extLst>
                <a:ext uri="{FF2B5EF4-FFF2-40B4-BE49-F238E27FC236}">
                  <a16:creationId xmlns:a16="http://schemas.microsoft.com/office/drawing/2014/main" id="{B544B692-31B7-4D91-9693-F9DCDB1C3EF0}"/>
                </a:ext>
              </a:extLst>
            </p:cNvPr>
            <p:cNvSpPr/>
            <p:nvPr/>
          </p:nvSpPr>
          <p:spPr>
            <a:xfrm>
              <a:off x="4096011" y="1688463"/>
              <a:ext cx="7804928" cy="3032548"/>
            </a:xfrm>
            <a:prstGeom prst="rect">
              <a:avLst/>
            </a:prstGeom>
            <a:solidFill>
              <a:srgbClr val="0B7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Группа 14">
              <a:extLst>
                <a:ext uri="{FF2B5EF4-FFF2-40B4-BE49-F238E27FC236}">
                  <a16:creationId xmlns:a16="http://schemas.microsoft.com/office/drawing/2014/main" id="{93F8AF97-C704-420B-AE89-DA9AC73462EF}"/>
                </a:ext>
              </a:extLst>
            </p:cNvPr>
            <p:cNvGrpSpPr/>
            <p:nvPr/>
          </p:nvGrpSpPr>
          <p:grpSpPr>
            <a:xfrm>
              <a:off x="5647118" y="3314149"/>
              <a:ext cx="2959374" cy="430910"/>
              <a:chOff x="5298018" y="4073031"/>
              <a:chExt cx="2949045" cy="430910"/>
            </a:xfrm>
          </p:grpSpPr>
          <p:pic>
            <p:nvPicPr>
              <p:cNvPr id="1026" name="Picture 2" descr="Ð ÐµÐ·ÑÐ»ÑÑÐ°Ñ Ð¿Ð¾ÑÑÐºÑ Ð·Ð¾Ð±ÑÐ°Ð¶ÐµÐ½Ñ Ð·Ð° Ð·Ð°Ð¿Ð¸ÑÐ¾Ð¼ &quot;linkedin png&quot;">
                <a:extLst>
                  <a:ext uri="{FF2B5EF4-FFF2-40B4-BE49-F238E27FC236}">
                    <a16:creationId xmlns:a16="http://schemas.microsoft.com/office/drawing/2014/main" id="{C76BD255-63C4-4E5C-B312-62C2F9F80AE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298018" y="4073031"/>
                <a:ext cx="430910" cy="430910"/>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a:extLst>
                  <a:ext uri="{FF2B5EF4-FFF2-40B4-BE49-F238E27FC236}">
                    <a16:creationId xmlns:a16="http://schemas.microsoft.com/office/drawing/2014/main" id="{456D6B84-89B9-4878-8046-613C653B0245}"/>
                  </a:ext>
                </a:extLst>
              </p:cNvPr>
              <p:cNvSpPr/>
              <p:nvPr/>
            </p:nvSpPr>
            <p:spPr>
              <a:xfrm>
                <a:off x="5701366" y="4103820"/>
                <a:ext cx="2545697" cy="369332"/>
              </a:xfrm>
              <a:prstGeom prst="rect">
                <a:avLst/>
              </a:prstGeom>
            </p:spPr>
            <p:txBody>
              <a:bodyPr wrap="none">
                <a:spAutoFit/>
              </a:bodyPr>
              <a:lstStyle/>
              <a:p>
                <a:pPr lvl="0"/>
                <a:r>
                  <a:rPr lang="en-US" spc="-102" dirty="0">
                    <a:ln w="3175">
                      <a:noFill/>
                    </a:ln>
                    <a:solidFill>
                      <a:srgbClr val="FFFFFF"/>
                    </a:solidFill>
                    <a:latin typeface="Segoe UI Light"/>
                    <a:cs typeface="Segoe UI" pitchFamily="34" charset="0"/>
                  </a:rPr>
                  <a:t>linkedin.com/in/</a:t>
                </a:r>
                <a:r>
                  <a:rPr lang="en-US" spc="-102" dirty="0" err="1">
                    <a:ln w="3175">
                      <a:noFill/>
                    </a:ln>
                    <a:solidFill>
                      <a:srgbClr val="FFFFFF"/>
                    </a:solidFill>
                    <a:latin typeface="Segoe UI Light"/>
                    <a:cs typeface="Segoe UI" pitchFamily="34" charset="0"/>
                  </a:rPr>
                  <a:t>kirillstativkin</a:t>
                </a:r>
                <a:r>
                  <a:rPr lang="en-US" spc="-102" dirty="0">
                    <a:ln w="3175">
                      <a:noFill/>
                    </a:ln>
                    <a:solidFill>
                      <a:srgbClr val="FFFFFF"/>
                    </a:solidFill>
                    <a:latin typeface="Segoe UI Light"/>
                    <a:cs typeface="Segoe UI" pitchFamily="34" charset="0"/>
                  </a:rPr>
                  <a:t>/</a:t>
                </a:r>
              </a:p>
            </p:txBody>
          </p:sp>
        </p:grpSp>
      </p:grpSp>
      <p:sp>
        <p:nvSpPr>
          <p:cNvPr id="3" name="Подзаголовок 2">
            <a:extLst>
              <a:ext uri="{FF2B5EF4-FFF2-40B4-BE49-F238E27FC236}">
                <a16:creationId xmlns:a16="http://schemas.microsoft.com/office/drawing/2014/main" id="{D6BA5AD0-117E-4C05-855E-1360A9091AF1}"/>
              </a:ext>
            </a:extLst>
          </p:cNvPr>
          <p:cNvSpPr>
            <a:spLocks noGrp="1"/>
          </p:cNvSpPr>
          <p:nvPr>
            <p:ph type="subTitle" idx="1"/>
          </p:nvPr>
        </p:nvSpPr>
        <p:spPr>
          <a:xfrm>
            <a:off x="4908081" y="2040502"/>
            <a:ext cx="5937337" cy="1028991"/>
          </a:xfrm>
        </p:spPr>
        <p:txBody>
          <a:bodyPr>
            <a:normAutofit fontScale="92500" lnSpcReduction="20000"/>
          </a:bodyPr>
          <a:lstStyle/>
          <a:p>
            <a:pPr lvl="0" algn="l">
              <a:lnSpc>
                <a:spcPct val="100000"/>
              </a:lnSpc>
              <a:spcBef>
                <a:spcPts val="0"/>
              </a:spcBef>
            </a:pPr>
            <a:r>
              <a:rPr lang="ru-RU" spc="-102" dirty="0">
                <a:ln w="3175">
                  <a:noFill/>
                </a:ln>
                <a:solidFill>
                  <a:schemeClr val="bg1"/>
                </a:solidFill>
                <a:latin typeface="Segoe UI Light"/>
                <a:cs typeface="Segoe UI" pitchFamily="34" charset="0"/>
              </a:rPr>
              <a:t>Кирилл Стативкин</a:t>
            </a:r>
          </a:p>
          <a:p>
            <a:pPr lvl="0" algn="l">
              <a:lnSpc>
                <a:spcPct val="100000"/>
              </a:lnSpc>
              <a:spcBef>
                <a:spcPts val="0"/>
              </a:spcBef>
            </a:pPr>
            <a:r>
              <a:rPr lang="en-US" spc="-102" dirty="0">
                <a:ln w="3175">
                  <a:noFill/>
                </a:ln>
                <a:solidFill>
                  <a:schemeClr val="bg1"/>
                </a:solidFill>
                <a:latin typeface="Segoe UI Light"/>
                <a:cs typeface="Segoe UI" pitchFamily="34" charset="0"/>
              </a:rPr>
              <a:t>Microsoft Student Partner</a:t>
            </a:r>
          </a:p>
          <a:p>
            <a:pPr lvl="0" algn="l">
              <a:lnSpc>
                <a:spcPct val="100000"/>
              </a:lnSpc>
              <a:spcBef>
                <a:spcPts val="0"/>
              </a:spcBef>
            </a:pPr>
            <a:r>
              <a:rPr lang="en-US" spc="-102" dirty="0">
                <a:ln w="3175">
                  <a:noFill/>
                </a:ln>
                <a:solidFill>
                  <a:schemeClr val="bg1"/>
                </a:solidFill>
                <a:latin typeface="Segoe UI Light"/>
                <a:cs typeface="Segoe UI" pitchFamily="34" charset="0"/>
              </a:rPr>
              <a:t>Xamarin consultant @ </a:t>
            </a:r>
            <a:r>
              <a:rPr lang="en-US" spc="-102" dirty="0" err="1">
                <a:ln w="3175">
                  <a:noFill/>
                </a:ln>
                <a:solidFill>
                  <a:schemeClr val="bg1"/>
                </a:solidFill>
                <a:latin typeface="Segoe UI Light"/>
                <a:cs typeface="Segoe UI" pitchFamily="34" charset="0"/>
              </a:rPr>
              <a:t>Cellenza</a:t>
            </a:r>
            <a:endParaRPr lang="ru-RU" spc="-102" dirty="0">
              <a:ln w="3175">
                <a:noFill/>
              </a:ln>
              <a:solidFill>
                <a:schemeClr val="bg1"/>
              </a:solidFill>
              <a:latin typeface="Segoe UI Light"/>
              <a:cs typeface="Segoe UI" pitchFamily="34" charset="0"/>
            </a:endParaRPr>
          </a:p>
        </p:txBody>
      </p:sp>
      <p:sp>
        <p:nvSpPr>
          <p:cNvPr id="5" name="AutoShape 2" descr="Картинки по запросу facebook icon color inverse">
            <a:extLst>
              <a:ext uri="{FF2B5EF4-FFF2-40B4-BE49-F238E27FC236}">
                <a16:creationId xmlns:a16="http://schemas.microsoft.com/office/drawing/2014/main" id="{53064F66-2991-4ED4-931E-153DE81147BD}"/>
              </a:ext>
            </a:extLst>
          </p:cNvPr>
          <p:cNvSpPr>
            <a:spLocks noChangeAspect="1" noChangeArrowheads="1"/>
          </p:cNvSpPr>
          <p:nvPr/>
        </p:nvSpPr>
        <p:spPr bwMode="auto">
          <a:xfrm>
            <a:off x="6238301" y="3212902"/>
            <a:ext cx="305868" cy="305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9">
            <a:extLst>
              <a:ext uri="{FF2B5EF4-FFF2-40B4-BE49-F238E27FC236}">
                <a16:creationId xmlns:a16="http://schemas.microsoft.com/office/drawing/2014/main" id="{7C8BA4F6-DF40-4FDB-8496-94AEF63F191A}"/>
              </a:ext>
            </a:extLst>
          </p:cNvPr>
          <p:cNvSpPr/>
          <p:nvPr/>
        </p:nvSpPr>
        <p:spPr bwMode="auto">
          <a:xfrm>
            <a:off x="4959059" y="3714820"/>
            <a:ext cx="369154" cy="36933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6" name="Picture 8" descr="Похожее изображение">
            <a:extLst>
              <a:ext uri="{FF2B5EF4-FFF2-40B4-BE49-F238E27FC236}">
                <a16:creationId xmlns:a16="http://schemas.microsoft.com/office/drawing/2014/main" id="{58EFCF18-7079-434D-9C91-6277641B0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797" y="3745030"/>
            <a:ext cx="301677" cy="3028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7696C63-7584-4245-A412-D6F9EB80EAD8}"/>
              </a:ext>
            </a:extLst>
          </p:cNvPr>
          <p:cNvSpPr/>
          <p:nvPr/>
        </p:nvSpPr>
        <p:spPr>
          <a:xfrm>
            <a:off x="5385716" y="3730209"/>
            <a:ext cx="4325250" cy="338554"/>
          </a:xfrm>
          <a:prstGeom prst="rect">
            <a:avLst/>
          </a:prstGeom>
        </p:spPr>
        <p:txBody>
          <a:bodyPr wrap="square">
            <a:spAutoFit/>
          </a:bodyPr>
          <a:lstStyle/>
          <a:p>
            <a:r>
              <a:rPr lang="en-US" sz="1600" dirty="0">
                <a:solidFill>
                  <a:srgbClr val="FFFFFF"/>
                </a:solidFill>
              </a:rPr>
              <a:t>facebook.com/kirill.stativkin</a:t>
            </a:r>
          </a:p>
        </p:txBody>
      </p:sp>
      <p:pic>
        <p:nvPicPr>
          <p:cNvPr id="2058" name="Picture 10" descr="Картинки по запросу mail ico">
            <a:extLst>
              <a:ext uri="{FF2B5EF4-FFF2-40B4-BE49-F238E27FC236}">
                <a16:creationId xmlns:a16="http://schemas.microsoft.com/office/drawing/2014/main" id="{ED4CDC98-031B-4570-BA45-9B2B48934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9484" y="4094374"/>
            <a:ext cx="488302" cy="48830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DC5F7C0-1DE1-467A-B7FD-7DB3858059CB}"/>
              </a:ext>
            </a:extLst>
          </p:cNvPr>
          <p:cNvSpPr txBox="1"/>
          <p:nvPr/>
        </p:nvSpPr>
        <p:spPr>
          <a:xfrm>
            <a:off x="5232675" y="4052293"/>
            <a:ext cx="5764008" cy="5724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FFFF"/>
                </a:solidFill>
              </a:rPr>
              <a:t>kirill</a:t>
            </a:r>
            <a:r>
              <a:rPr lang="en-US" sz="2000" dirty="0">
                <a:solidFill>
                  <a:srgbClr val="FFFFFF"/>
                </a:solidFill>
              </a:rPr>
              <a:t>.stativkin@studentpartner.com</a:t>
            </a:r>
          </a:p>
        </p:txBody>
      </p:sp>
      <p:pic>
        <p:nvPicPr>
          <p:cNvPr id="22" name="Picture 21">
            <a:extLst>
              <a:ext uri="{FF2B5EF4-FFF2-40B4-BE49-F238E27FC236}">
                <a16:creationId xmlns:a16="http://schemas.microsoft.com/office/drawing/2014/main" id="{B6FF801D-7910-4132-B29D-12A1CC6DED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517" y="1592209"/>
            <a:ext cx="2923711" cy="2923711"/>
          </a:xfrm>
          <a:prstGeom prst="ellipse">
            <a:avLst/>
          </a:prstGeom>
          <a:ln>
            <a:noFill/>
          </a:ln>
          <a:effectLst>
            <a:softEdge rad="112500"/>
          </a:effectLst>
        </p:spPr>
      </p:pic>
    </p:spTree>
    <p:extLst>
      <p:ext uri="{BB962C8B-B14F-4D97-AF65-F5344CB8AC3E}">
        <p14:creationId xmlns:p14="http://schemas.microsoft.com/office/powerpoint/2010/main" val="674445887"/>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61EA7-EBB8-46DE-A1A5-39E1E77C984E}"/>
              </a:ext>
            </a:extLst>
          </p:cNvPr>
          <p:cNvSpPr>
            <a:spLocks noGrp="1"/>
          </p:cNvSpPr>
          <p:nvPr>
            <p:ph type="title"/>
          </p:nvPr>
        </p:nvSpPr>
        <p:spPr/>
        <p:txBody>
          <a:bodyPr/>
          <a:lstStyle/>
          <a:p>
            <a:r>
              <a:rPr lang="en-US" dirty="0">
                <a:solidFill>
                  <a:srgbClr val="7030A0"/>
                </a:solidFill>
              </a:rPr>
              <a:t>Visual Studio everywhere </a:t>
            </a:r>
          </a:p>
        </p:txBody>
      </p:sp>
      <p:pic>
        <p:nvPicPr>
          <p:cNvPr id="1028" name="Picture 4" descr="Résultat de recherche d'images pour &quot;visual studio for pc&quot;">
            <a:extLst>
              <a:ext uri="{FF2B5EF4-FFF2-40B4-BE49-F238E27FC236}">
                <a16:creationId xmlns:a16="http://schemas.microsoft.com/office/drawing/2014/main" id="{6C64ACFC-E39D-463E-8022-E91C56F58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98" y="2037491"/>
            <a:ext cx="4400485" cy="26155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ssociée">
            <a:extLst>
              <a:ext uri="{FF2B5EF4-FFF2-40B4-BE49-F238E27FC236}">
                <a16:creationId xmlns:a16="http://schemas.microsoft.com/office/drawing/2014/main" id="{08C551C2-EE45-40CF-8B35-A72E8E9281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87"/>
          <a:stretch/>
        </p:blipFill>
        <p:spPr bwMode="auto">
          <a:xfrm>
            <a:off x="6619293" y="2041208"/>
            <a:ext cx="5187042" cy="261187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B7EDF2D-15DE-41C8-A908-A9D36F95DA72}"/>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8" name="Picture 7" descr="Image result for microsoft white logo">
            <a:extLst>
              <a:ext uri="{FF2B5EF4-FFF2-40B4-BE49-F238E27FC236}">
                <a16:creationId xmlns:a16="http://schemas.microsoft.com/office/drawing/2014/main" id="{4ABA8195-B40C-40B9-ADD1-DEF7F7FC35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89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B4C1C5-A439-47CE-B592-30A16E769A0A}"/>
              </a:ext>
            </a:extLst>
          </p:cNvPr>
          <p:cNvSpPr/>
          <p:nvPr/>
        </p:nvSpPr>
        <p:spPr>
          <a:xfrm>
            <a:off x="743421" y="1885157"/>
            <a:ext cx="6704807" cy="707886"/>
          </a:xfrm>
          <a:prstGeom prst="rect">
            <a:avLst/>
          </a:prstGeom>
        </p:spPr>
        <p:txBody>
          <a:bodyPr wrap="square">
            <a:spAutoFit/>
          </a:bodyPr>
          <a:lstStyle/>
          <a:p>
            <a:r>
              <a:rPr lang="en-US" sz="4000" dirty="0">
                <a:solidFill>
                  <a:srgbClr val="5B2C90"/>
                </a:solidFill>
              </a:rPr>
              <a:t>Thank you!</a:t>
            </a:r>
          </a:p>
        </p:txBody>
      </p:sp>
      <p:pic>
        <p:nvPicPr>
          <p:cNvPr id="10" name="Picture 9">
            <a:extLst>
              <a:ext uri="{FF2B5EF4-FFF2-40B4-BE49-F238E27FC236}">
                <a16:creationId xmlns:a16="http://schemas.microsoft.com/office/drawing/2014/main" id="{74740E9E-9A17-463E-A109-C05C005B2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
        <p:nvSpPr>
          <p:cNvPr id="5" name="Footer Placeholder 13">
            <a:extLst>
              <a:ext uri="{FF2B5EF4-FFF2-40B4-BE49-F238E27FC236}">
                <a16:creationId xmlns:a16="http://schemas.microsoft.com/office/drawing/2014/main" id="{6E320FB3-D829-4BCB-85E4-310B521BF88E}"/>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6" name="Picture 5" descr="Image result for microsoft white logo">
            <a:extLst>
              <a:ext uri="{FF2B5EF4-FFF2-40B4-BE49-F238E27FC236}">
                <a16:creationId xmlns:a16="http://schemas.microsoft.com/office/drawing/2014/main" id="{6DEFAC57-0819-41A5-A5F8-5914EFC7ED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7814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6D6017-AA09-4B6D-85B8-80937216FE3D}"/>
              </a:ext>
            </a:extLst>
          </p:cNvPr>
          <p:cNvSpPr txBox="1"/>
          <p:nvPr/>
        </p:nvSpPr>
        <p:spPr>
          <a:xfrm>
            <a:off x="548289" y="2551699"/>
            <a:ext cx="11277600" cy="923330"/>
          </a:xfrm>
          <a:prstGeom prst="rect">
            <a:avLst/>
          </a:prstGeom>
          <a:noFill/>
        </p:spPr>
        <p:txBody>
          <a:bodyPr wrap="square" rtlCol="0">
            <a:spAutoFit/>
          </a:bodyPr>
          <a:lstStyle/>
          <a:p>
            <a:r>
              <a:rPr lang="en-US" dirty="0">
                <a:latin typeface="Adobe Fan Heiti Std B" panose="020B0700000000000000" pitchFamily="34" charset="-128"/>
                <a:ea typeface="Adobe Fan Heiti Std B" panose="020B0700000000000000" pitchFamily="34" charset="-128"/>
              </a:rPr>
              <a:t>Global platform for students to turn their dreams into reality. Students from across the globe build amazing teams to bring their biggest, boldest ideas to life. Working with mentors and industry leaders, they get feedback to further hone and develop their projects. </a:t>
            </a:r>
          </a:p>
        </p:txBody>
      </p:sp>
      <p:sp>
        <p:nvSpPr>
          <p:cNvPr id="3" name="Rectangle 2">
            <a:extLst>
              <a:ext uri="{FF2B5EF4-FFF2-40B4-BE49-F238E27FC236}">
                <a16:creationId xmlns:a16="http://schemas.microsoft.com/office/drawing/2014/main" id="{EAC2F30C-76EB-4934-A3CB-62DE734E4BEE}"/>
              </a:ext>
            </a:extLst>
          </p:cNvPr>
          <p:cNvSpPr/>
          <p:nvPr/>
        </p:nvSpPr>
        <p:spPr>
          <a:xfrm>
            <a:off x="4961263" y="4142070"/>
            <a:ext cx="6096000" cy="1477328"/>
          </a:xfrm>
          <a:prstGeom prst="rect">
            <a:avLst/>
          </a:prstGeom>
        </p:spPr>
        <p:txBody>
          <a:bodyPr>
            <a:spAutoFit/>
          </a:bodyPr>
          <a:lstStyle/>
          <a:p>
            <a:r>
              <a:rPr lang="en-US" b="0" i="0" dirty="0">
                <a:solidFill>
                  <a:srgbClr val="000000"/>
                </a:solidFill>
                <a:effectLst/>
                <a:latin typeface="Adobe Fan Heiti Std B" panose="020B0700000000000000" pitchFamily="34" charset="-128"/>
                <a:ea typeface="Adobe Fan Heiti Std B" panose="020B0700000000000000" pitchFamily="34" charset="-128"/>
              </a:rPr>
              <a:t>All World Finalist teams win an all-expenses paid trip to the World Finals, where they will compete with the best and brightest teams from across the globe for the title of World Champion, up to $100,000 cash prize and the chance to take home the Imagine Cup!</a:t>
            </a:r>
            <a:endParaRPr lang="en-US" dirty="0">
              <a:latin typeface="Adobe Fan Heiti Std B" panose="020B0700000000000000" pitchFamily="34" charset="-128"/>
              <a:ea typeface="Adobe Fan Heiti Std B" panose="020B0700000000000000" pitchFamily="34" charset="-128"/>
            </a:endParaRPr>
          </a:p>
        </p:txBody>
      </p:sp>
      <p:sp>
        <p:nvSpPr>
          <p:cNvPr id="4" name="Rectangle 3">
            <a:extLst>
              <a:ext uri="{FF2B5EF4-FFF2-40B4-BE49-F238E27FC236}">
                <a16:creationId xmlns:a16="http://schemas.microsoft.com/office/drawing/2014/main" id="{7EB4C1C5-A439-47CE-B592-30A16E769A0A}"/>
              </a:ext>
            </a:extLst>
          </p:cNvPr>
          <p:cNvSpPr/>
          <p:nvPr/>
        </p:nvSpPr>
        <p:spPr>
          <a:xfrm>
            <a:off x="676654" y="1208869"/>
            <a:ext cx="6704807" cy="707886"/>
          </a:xfrm>
          <a:prstGeom prst="rect">
            <a:avLst/>
          </a:prstGeom>
        </p:spPr>
        <p:txBody>
          <a:bodyPr wrap="square">
            <a:spAutoFit/>
          </a:bodyPr>
          <a:lstStyle/>
          <a:p>
            <a:r>
              <a:rPr lang="en-US" sz="4000" dirty="0">
                <a:solidFill>
                  <a:srgbClr val="5B2C90"/>
                </a:solidFill>
              </a:rPr>
              <a:t>What is Imagine Cup?</a:t>
            </a:r>
          </a:p>
        </p:txBody>
      </p:sp>
      <p:sp>
        <p:nvSpPr>
          <p:cNvPr id="5" name="Rectangle 4">
            <a:extLst>
              <a:ext uri="{FF2B5EF4-FFF2-40B4-BE49-F238E27FC236}">
                <a16:creationId xmlns:a16="http://schemas.microsoft.com/office/drawing/2014/main" id="{F90059A4-3977-4E8E-A790-66E7BF704961}"/>
              </a:ext>
            </a:extLst>
          </p:cNvPr>
          <p:cNvSpPr/>
          <p:nvPr/>
        </p:nvSpPr>
        <p:spPr>
          <a:xfrm>
            <a:off x="11273052" y="2836912"/>
            <a:ext cx="736980" cy="3770263"/>
          </a:xfrm>
          <a:prstGeom prst="rect">
            <a:avLst/>
          </a:prstGeom>
          <a:noFill/>
        </p:spPr>
        <p:txBody>
          <a:bodyPr wrap="square" lIns="91440" tIns="45720" rIns="91440" bIns="45720">
            <a:spAutoFit/>
          </a:bodyPr>
          <a:lstStyle/>
          <a:p>
            <a:pPr algn="ctr"/>
            <a:r>
              <a:rPr lang="en-US" sz="23900" dirty="0">
                <a:ln w="0"/>
                <a:solidFill>
                  <a:srgbClr val="92D050"/>
                </a:solidFill>
                <a:effectLst>
                  <a:outerShdw blurRad="38100" dist="19050" dir="2700000" algn="tl" rotWithShape="0">
                    <a:schemeClr val="dk1">
                      <a:alpha val="40000"/>
                    </a:schemeClr>
                  </a:outerShdw>
                </a:effectLst>
              </a:rPr>
              <a:t>}</a:t>
            </a:r>
            <a:endParaRPr lang="en-US" sz="41300" b="0" cap="none" spc="0" dirty="0">
              <a:ln w="0"/>
              <a:solidFill>
                <a:srgbClr val="92D050"/>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8B219CEA-D4F0-461D-AAE6-3CF0D85790C4}"/>
              </a:ext>
            </a:extLst>
          </p:cNvPr>
          <p:cNvSpPr/>
          <p:nvPr/>
        </p:nvSpPr>
        <p:spPr>
          <a:xfrm>
            <a:off x="-209890" y="1110471"/>
            <a:ext cx="1148071" cy="3770263"/>
          </a:xfrm>
          <a:prstGeom prst="rect">
            <a:avLst/>
          </a:prstGeom>
        </p:spPr>
        <p:txBody>
          <a:bodyPr wrap="none">
            <a:spAutoFit/>
          </a:bodyPr>
          <a:lstStyle/>
          <a:p>
            <a:pPr algn="ctr"/>
            <a:r>
              <a:rPr lang="en-US" sz="23900" b="0" cap="none" spc="0" dirty="0">
                <a:ln w="0"/>
                <a:solidFill>
                  <a:srgbClr val="92D050"/>
                </a:solidFill>
                <a:effectLst>
                  <a:outerShdw blurRad="38100" dist="19050" dir="2700000" algn="tl" rotWithShape="0">
                    <a:schemeClr val="dk1">
                      <a:alpha val="40000"/>
                    </a:schemeClr>
                  </a:outerShdw>
                </a:effectLst>
              </a:rPr>
              <a:t>{</a:t>
            </a:r>
          </a:p>
        </p:txBody>
      </p:sp>
      <p:pic>
        <p:nvPicPr>
          <p:cNvPr id="10" name="Picture 9">
            <a:extLst>
              <a:ext uri="{FF2B5EF4-FFF2-40B4-BE49-F238E27FC236}">
                <a16:creationId xmlns:a16="http://schemas.microsoft.com/office/drawing/2014/main" id="{74740E9E-9A17-463E-A109-C05C005B2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
        <p:nvSpPr>
          <p:cNvPr id="9" name="Footer Placeholder 13">
            <a:extLst>
              <a:ext uri="{FF2B5EF4-FFF2-40B4-BE49-F238E27FC236}">
                <a16:creationId xmlns:a16="http://schemas.microsoft.com/office/drawing/2014/main" id="{96F18093-31F8-44AA-A1D3-25A6C371D4F4}"/>
              </a:ext>
            </a:extLst>
          </p:cNvPr>
          <p:cNvSpPr txBox="1">
            <a:spLocks/>
          </p:cNvSpPr>
          <p:nvPr/>
        </p:nvSpPr>
        <p:spPr>
          <a:xfrm>
            <a:off x="0" y="6390738"/>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1" name="Picture 10" descr="Image result for microsoft white logo">
            <a:extLst>
              <a:ext uri="{FF2B5EF4-FFF2-40B4-BE49-F238E27FC236}">
                <a16:creationId xmlns:a16="http://schemas.microsoft.com/office/drawing/2014/main" id="{47131AED-9304-43C3-9BD1-FE98B9B90D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320828"/>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91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B4C1C5-A439-47CE-B592-30A16E769A0A}"/>
              </a:ext>
            </a:extLst>
          </p:cNvPr>
          <p:cNvSpPr/>
          <p:nvPr/>
        </p:nvSpPr>
        <p:spPr>
          <a:xfrm>
            <a:off x="2634851" y="2511458"/>
            <a:ext cx="6704807" cy="707886"/>
          </a:xfrm>
          <a:prstGeom prst="rect">
            <a:avLst/>
          </a:prstGeom>
        </p:spPr>
        <p:txBody>
          <a:bodyPr wrap="square">
            <a:spAutoFit/>
          </a:bodyPr>
          <a:lstStyle/>
          <a:p>
            <a:r>
              <a:rPr lang="en-US" sz="4000" dirty="0">
                <a:solidFill>
                  <a:srgbClr val="5B2C90"/>
                </a:solidFill>
              </a:rPr>
              <a:t>Criteria for Imagine Cup?</a:t>
            </a:r>
          </a:p>
        </p:txBody>
      </p:sp>
      <p:pic>
        <p:nvPicPr>
          <p:cNvPr id="10" name="Picture 9">
            <a:extLst>
              <a:ext uri="{FF2B5EF4-FFF2-40B4-BE49-F238E27FC236}">
                <a16:creationId xmlns:a16="http://schemas.microsoft.com/office/drawing/2014/main" id="{74740E9E-9A17-463E-A109-C05C005B2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
        <p:nvSpPr>
          <p:cNvPr id="5" name="Footer Placeholder 13">
            <a:extLst>
              <a:ext uri="{FF2B5EF4-FFF2-40B4-BE49-F238E27FC236}">
                <a16:creationId xmlns:a16="http://schemas.microsoft.com/office/drawing/2014/main" id="{6E320FB3-D829-4BCB-85E4-310B521BF88E}"/>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6" name="Picture 5" descr="Image result for microsoft white logo">
            <a:extLst>
              <a:ext uri="{FF2B5EF4-FFF2-40B4-BE49-F238E27FC236}">
                <a16:creationId xmlns:a16="http://schemas.microsoft.com/office/drawing/2014/main" id="{6DEFAC57-0819-41A5-A5F8-5914EFC7ED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91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rgbClr val="5B2C90"/>
                </a:solidFill>
              </a:rPr>
              <a:t>Visit Imagine Cup</a:t>
            </a:r>
          </a:p>
          <a:p>
            <a:r>
              <a:rPr lang="en-US" dirty="0">
                <a:solidFill>
                  <a:srgbClr val="5B2C90"/>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rgbClr val="5B2C90"/>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9" name="TextBox 28">
            <a:extLst>
              <a:ext uri="{FF2B5EF4-FFF2-40B4-BE49-F238E27FC236}">
                <a16:creationId xmlns:a16="http://schemas.microsoft.com/office/drawing/2014/main" id="{E4760FE6-8B3D-483C-8ADF-126AEF31FA3B}"/>
              </a:ext>
            </a:extLst>
          </p:cNvPr>
          <p:cNvSpPr txBox="1"/>
          <p:nvPr/>
        </p:nvSpPr>
        <p:spPr>
          <a:xfrm>
            <a:off x="264612" y="2174967"/>
            <a:ext cx="3402424" cy="646331"/>
          </a:xfrm>
          <a:prstGeom prst="rect">
            <a:avLst/>
          </a:prstGeom>
          <a:noFill/>
        </p:spPr>
        <p:txBody>
          <a:bodyPr wrap="square" rtlCol="0">
            <a:spAutoFit/>
          </a:bodyPr>
          <a:lstStyle/>
          <a:p>
            <a:r>
              <a:rPr lang="en-US" sz="3600" dirty="0"/>
              <a:t>Go to</a:t>
            </a:r>
          </a:p>
        </p:txBody>
      </p:sp>
      <p:sp>
        <p:nvSpPr>
          <p:cNvPr id="30" name="Rectangle 29">
            <a:extLst>
              <a:ext uri="{FF2B5EF4-FFF2-40B4-BE49-F238E27FC236}">
                <a16:creationId xmlns:a16="http://schemas.microsoft.com/office/drawing/2014/main" id="{56BC68CF-1BCC-4917-B87F-DB8326E1ADEB}"/>
              </a:ext>
            </a:extLst>
          </p:cNvPr>
          <p:cNvSpPr/>
          <p:nvPr/>
        </p:nvSpPr>
        <p:spPr>
          <a:xfrm>
            <a:off x="248551" y="3197754"/>
            <a:ext cx="7210340" cy="461665"/>
          </a:xfrm>
          <a:prstGeom prst="rect">
            <a:avLst/>
          </a:prstGeom>
        </p:spPr>
        <p:txBody>
          <a:bodyPr wrap="square">
            <a:spAutoFit/>
          </a:bodyPr>
          <a:lstStyle/>
          <a:p>
            <a:r>
              <a:rPr lang="en-US" sz="2400" dirty="0"/>
              <a:t>https://imagine.microsoft.com/en-us/Country/UA</a:t>
            </a:r>
          </a:p>
        </p:txBody>
      </p:sp>
      <p:sp>
        <p:nvSpPr>
          <p:cNvPr id="31" name="Rectangle 30">
            <a:extLst>
              <a:ext uri="{FF2B5EF4-FFF2-40B4-BE49-F238E27FC236}">
                <a16:creationId xmlns:a16="http://schemas.microsoft.com/office/drawing/2014/main" id="{A08249C8-8620-4A56-9DF6-72C15C9E3DBD}"/>
              </a:ext>
            </a:extLst>
          </p:cNvPr>
          <p:cNvSpPr/>
          <p:nvPr/>
        </p:nvSpPr>
        <p:spPr>
          <a:xfrm>
            <a:off x="182524" y="3826105"/>
            <a:ext cx="4433137" cy="830997"/>
          </a:xfrm>
          <a:prstGeom prst="rect">
            <a:avLst/>
          </a:prstGeom>
        </p:spPr>
        <p:txBody>
          <a:bodyPr wrap="none">
            <a:spAutoFit/>
          </a:bodyPr>
          <a:lstStyle/>
          <a:p>
            <a:r>
              <a:rPr lang="en-US" sz="2400" dirty="0"/>
              <a:t>read more about the competition </a:t>
            </a:r>
          </a:p>
          <a:p>
            <a:r>
              <a:rPr lang="en-US" sz="2400" dirty="0"/>
              <a:t>and click</a:t>
            </a:r>
          </a:p>
        </p:txBody>
      </p:sp>
      <p:sp>
        <p:nvSpPr>
          <p:cNvPr id="32" name="Rectangle 31">
            <a:extLst>
              <a:ext uri="{FF2B5EF4-FFF2-40B4-BE49-F238E27FC236}">
                <a16:creationId xmlns:a16="http://schemas.microsoft.com/office/drawing/2014/main" id="{4878C905-7A30-4C41-8096-D282BF4C23B4}"/>
              </a:ext>
            </a:extLst>
          </p:cNvPr>
          <p:cNvSpPr/>
          <p:nvPr/>
        </p:nvSpPr>
        <p:spPr>
          <a:xfrm>
            <a:off x="298423" y="4761145"/>
            <a:ext cx="3610967" cy="584775"/>
          </a:xfrm>
          <a:prstGeom prst="rect">
            <a:avLst/>
          </a:prstGeom>
        </p:spPr>
        <p:txBody>
          <a:bodyPr wrap="square">
            <a:spAutoFit/>
          </a:bodyPr>
          <a:lstStyle/>
          <a:p>
            <a:r>
              <a:rPr lang="en-US" sz="3200" dirty="0">
                <a:solidFill>
                  <a:srgbClr val="5B2C90"/>
                </a:solidFill>
              </a:rPr>
              <a:t>Register Now&gt;</a:t>
            </a:r>
          </a:p>
        </p:txBody>
      </p:sp>
      <p:pic>
        <p:nvPicPr>
          <p:cNvPr id="23" name="Picture 22">
            <a:extLst>
              <a:ext uri="{FF2B5EF4-FFF2-40B4-BE49-F238E27FC236}">
                <a16:creationId xmlns:a16="http://schemas.microsoft.com/office/drawing/2014/main" id="{A3275A95-BB7E-4815-9F53-A2C721191F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pic>
        <p:nvPicPr>
          <p:cNvPr id="2" name="Picture 1">
            <a:extLst>
              <a:ext uri="{FF2B5EF4-FFF2-40B4-BE49-F238E27FC236}">
                <a16:creationId xmlns:a16="http://schemas.microsoft.com/office/drawing/2014/main" id="{256AEC29-C536-42BA-9517-12F53FE4898D}"/>
              </a:ext>
            </a:extLst>
          </p:cNvPr>
          <p:cNvPicPr>
            <a:picLocks noChangeAspect="1"/>
          </p:cNvPicPr>
          <p:nvPr/>
        </p:nvPicPr>
        <p:blipFill>
          <a:blip r:embed="rId5"/>
          <a:stretch>
            <a:fillRect/>
          </a:stretch>
        </p:blipFill>
        <p:spPr>
          <a:xfrm>
            <a:off x="7024832" y="2108681"/>
            <a:ext cx="5070764" cy="4208030"/>
          </a:xfrm>
          <a:prstGeom prst="rect">
            <a:avLst/>
          </a:prstGeom>
        </p:spPr>
      </p:pic>
    </p:spTree>
    <p:extLst>
      <p:ext uri="{BB962C8B-B14F-4D97-AF65-F5344CB8AC3E}">
        <p14:creationId xmlns:p14="http://schemas.microsoft.com/office/powerpoint/2010/main" val="4722019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rgbClr val="5B2C90"/>
                </a:solidFill>
              </a:rPr>
              <a:t>Visit Imagine Cup</a:t>
            </a:r>
          </a:p>
          <a:p>
            <a:r>
              <a:rPr lang="en-US" dirty="0">
                <a:solidFill>
                  <a:srgbClr val="5B2C90"/>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rgbClr val="5B2C90"/>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9" name="TextBox 28">
            <a:extLst>
              <a:ext uri="{FF2B5EF4-FFF2-40B4-BE49-F238E27FC236}">
                <a16:creationId xmlns:a16="http://schemas.microsoft.com/office/drawing/2014/main" id="{E4760FE6-8B3D-483C-8ADF-126AEF31FA3B}"/>
              </a:ext>
            </a:extLst>
          </p:cNvPr>
          <p:cNvSpPr txBox="1"/>
          <p:nvPr/>
        </p:nvSpPr>
        <p:spPr>
          <a:xfrm>
            <a:off x="264612" y="2174967"/>
            <a:ext cx="3402424" cy="646331"/>
          </a:xfrm>
          <a:prstGeom prst="rect">
            <a:avLst/>
          </a:prstGeom>
          <a:noFill/>
        </p:spPr>
        <p:txBody>
          <a:bodyPr wrap="square" rtlCol="0">
            <a:spAutoFit/>
          </a:bodyPr>
          <a:lstStyle/>
          <a:p>
            <a:r>
              <a:rPr lang="en-US" sz="3600" dirty="0"/>
              <a:t>Sign in</a:t>
            </a:r>
          </a:p>
        </p:txBody>
      </p:sp>
      <p:sp>
        <p:nvSpPr>
          <p:cNvPr id="31" name="Rectangle 30">
            <a:extLst>
              <a:ext uri="{FF2B5EF4-FFF2-40B4-BE49-F238E27FC236}">
                <a16:creationId xmlns:a16="http://schemas.microsoft.com/office/drawing/2014/main" id="{A08249C8-8620-4A56-9DF6-72C15C9E3DBD}"/>
              </a:ext>
            </a:extLst>
          </p:cNvPr>
          <p:cNvSpPr/>
          <p:nvPr/>
        </p:nvSpPr>
        <p:spPr>
          <a:xfrm>
            <a:off x="20877" y="3447949"/>
            <a:ext cx="4594784" cy="461665"/>
          </a:xfrm>
          <a:prstGeom prst="rect">
            <a:avLst/>
          </a:prstGeom>
        </p:spPr>
        <p:txBody>
          <a:bodyPr wrap="none">
            <a:spAutoFit/>
          </a:bodyPr>
          <a:lstStyle/>
          <a:p>
            <a:r>
              <a:rPr lang="en-US" sz="2400" dirty="0"/>
              <a:t>Using your Hotmail or Outlook.com</a:t>
            </a:r>
          </a:p>
        </p:txBody>
      </p:sp>
      <p:pic>
        <p:nvPicPr>
          <p:cNvPr id="3" name="Picture 2" descr="Screen Clipping">
            <a:extLst>
              <a:ext uri="{FF2B5EF4-FFF2-40B4-BE49-F238E27FC236}">
                <a16:creationId xmlns:a16="http://schemas.microsoft.com/office/drawing/2014/main" id="{5AFD7D8E-5CAC-4FF5-846C-AEB7489BC1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529" y="2194936"/>
            <a:ext cx="7162113" cy="4055395"/>
          </a:xfrm>
          <a:prstGeom prst="rect">
            <a:avLst/>
          </a:prstGeom>
        </p:spPr>
      </p:pic>
      <p:pic>
        <p:nvPicPr>
          <p:cNvPr id="23" name="Picture 22">
            <a:extLst>
              <a:ext uri="{FF2B5EF4-FFF2-40B4-BE49-F238E27FC236}">
                <a16:creationId xmlns:a16="http://schemas.microsoft.com/office/drawing/2014/main" id="{C22C5D21-5F2B-4B24-9491-1DA4E5ED45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24402510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rgbClr val="5B2C90"/>
                </a:solidFill>
              </a:rPr>
              <a:t>Edit your info to</a:t>
            </a:r>
          </a:p>
          <a:p>
            <a:r>
              <a:rPr lang="en-US" dirty="0">
                <a:solidFill>
                  <a:srgbClr val="5B2C90"/>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rgbClr val="5B2C90"/>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pic>
        <p:nvPicPr>
          <p:cNvPr id="5" name="Picture 4" descr="Screen Clipping">
            <a:extLst>
              <a:ext uri="{FF2B5EF4-FFF2-40B4-BE49-F238E27FC236}">
                <a16:creationId xmlns:a16="http://schemas.microsoft.com/office/drawing/2014/main" id="{04366166-841F-488C-A6D5-9B4FF32910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224" y="1703249"/>
            <a:ext cx="276448" cy="190442"/>
          </a:xfrm>
          <a:prstGeom prst="rect">
            <a:avLst/>
          </a:prstGeom>
        </p:spPr>
      </p:pic>
      <p:sp>
        <p:nvSpPr>
          <p:cNvPr id="8" name="Rectangle 7">
            <a:extLst>
              <a:ext uri="{FF2B5EF4-FFF2-40B4-BE49-F238E27FC236}">
                <a16:creationId xmlns:a16="http://schemas.microsoft.com/office/drawing/2014/main" id="{77603F89-B7C0-426D-B202-C2293A1F4149}"/>
              </a:ext>
            </a:extLst>
          </p:cNvPr>
          <p:cNvSpPr/>
          <p:nvPr/>
        </p:nvSpPr>
        <p:spPr>
          <a:xfrm>
            <a:off x="245060" y="2370174"/>
            <a:ext cx="2363276" cy="646331"/>
          </a:xfrm>
          <a:prstGeom prst="rect">
            <a:avLst/>
          </a:prstGeom>
        </p:spPr>
        <p:txBody>
          <a:bodyPr wrap="none">
            <a:spAutoFit/>
          </a:bodyPr>
          <a:lstStyle/>
          <a:p>
            <a:r>
              <a:rPr lang="en-US" sz="3600" dirty="0"/>
              <a:t>Create your</a:t>
            </a:r>
          </a:p>
        </p:txBody>
      </p:sp>
      <p:sp>
        <p:nvSpPr>
          <p:cNvPr id="11" name="Rectangle 10">
            <a:extLst>
              <a:ext uri="{FF2B5EF4-FFF2-40B4-BE49-F238E27FC236}">
                <a16:creationId xmlns:a16="http://schemas.microsoft.com/office/drawing/2014/main" id="{8925DFFC-879D-4713-A51D-7DF753D439B4}"/>
              </a:ext>
            </a:extLst>
          </p:cNvPr>
          <p:cNvSpPr/>
          <p:nvPr/>
        </p:nvSpPr>
        <p:spPr>
          <a:xfrm>
            <a:off x="73805" y="5582637"/>
            <a:ext cx="5069062" cy="646331"/>
          </a:xfrm>
          <a:prstGeom prst="rect">
            <a:avLst/>
          </a:prstGeom>
        </p:spPr>
        <p:txBody>
          <a:bodyPr wrap="square">
            <a:spAutoFit/>
          </a:bodyPr>
          <a:lstStyle/>
          <a:p>
            <a:r>
              <a:rPr lang="en-US" sz="3600" dirty="0">
                <a:solidFill>
                  <a:srgbClr val="5B2C90"/>
                </a:solidFill>
              </a:rPr>
              <a:t>Verify Student Status</a:t>
            </a:r>
          </a:p>
        </p:txBody>
      </p:sp>
      <p:pic>
        <p:nvPicPr>
          <p:cNvPr id="13" name="Picture 12" descr="Screen Clipping">
            <a:extLst>
              <a:ext uri="{FF2B5EF4-FFF2-40B4-BE49-F238E27FC236}">
                <a16:creationId xmlns:a16="http://schemas.microsoft.com/office/drawing/2014/main" id="{142EF6F7-8C5B-492D-ACF4-A89C19DFB9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5009" y="2022583"/>
            <a:ext cx="7368111" cy="4001911"/>
          </a:xfrm>
          <a:prstGeom prst="rect">
            <a:avLst/>
          </a:prstGeom>
        </p:spPr>
      </p:pic>
      <p:sp>
        <p:nvSpPr>
          <p:cNvPr id="23" name="Rectangle 22">
            <a:extLst>
              <a:ext uri="{FF2B5EF4-FFF2-40B4-BE49-F238E27FC236}">
                <a16:creationId xmlns:a16="http://schemas.microsoft.com/office/drawing/2014/main" id="{C225951C-75AC-4D64-8577-8B8C05280799}"/>
              </a:ext>
            </a:extLst>
          </p:cNvPr>
          <p:cNvSpPr/>
          <p:nvPr/>
        </p:nvSpPr>
        <p:spPr>
          <a:xfrm>
            <a:off x="73805" y="3100683"/>
            <a:ext cx="5069062" cy="646331"/>
          </a:xfrm>
          <a:prstGeom prst="rect">
            <a:avLst/>
          </a:prstGeom>
        </p:spPr>
        <p:txBody>
          <a:bodyPr wrap="square">
            <a:spAutoFit/>
          </a:bodyPr>
          <a:lstStyle/>
          <a:p>
            <a:r>
              <a:rPr lang="en-US" sz="3600" dirty="0"/>
              <a:t>Imagine account</a:t>
            </a:r>
          </a:p>
        </p:txBody>
      </p:sp>
      <p:pic>
        <p:nvPicPr>
          <p:cNvPr id="28" name="Picture 27">
            <a:extLst>
              <a:ext uri="{FF2B5EF4-FFF2-40B4-BE49-F238E27FC236}">
                <a16:creationId xmlns:a16="http://schemas.microsoft.com/office/drawing/2014/main" id="{11946BF9-77EA-4CEA-AF8D-D0340988CF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6504"/>
            <a:ext cx="2407180" cy="665736"/>
          </a:xfrm>
          <a:prstGeom prst="rect">
            <a:avLst/>
          </a:prstGeom>
        </p:spPr>
      </p:pic>
    </p:spTree>
    <p:extLst>
      <p:ext uri="{BB962C8B-B14F-4D97-AF65-F5344CB8AC3E}">
        <p14:creationId xmlns:p14="http://schemas.microsoft.com/office/powerpoint/2010/main" val="4837166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rgbClr val="5B2C90"/>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rgbClr val="5B2C90"/>
                </a:solidFill>
              </a:rPr>
              <a:t>Know your dashboard</a:t>
            </a:r>
          </a:p>
          <a:p>
            <a:r>
              <a:rPr lang="en-US" dirty="0">
                <a:solidFill>
                  <a:srgbClr val="5B2C90"/>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3" name="Rectangle 22">
            <a:extLst>
              <a:ext uri="{FF2B5EF4-FFF2-40B4-BE49-F238E27FC236}">
                <a16:creationId xmlns:a16="http://schemas.microsoft.com/office/drawing/2014/main" id="{D06BA835-7E3E-495E-8100-67BDD84207C7}"/>
              </a:ext>
            </a:extLst>
          </p:cNvPr>
          <p:cNvSpPr/>
          <p:nvPr/>
        </p:nvSpPr>
        <p:spPr>
          <a:xfrm>
            <a:off x="245060" y="2370174"/>
            <a:ext cx="3322192" cy="1200329"/>
          </a:xfrm>
          <a:prstGeom prst="rect">
            <a:avLst/>
          </a:prstGeom>
        </p:spPr>
        <p:txBody>
          <a:bodyPr wrap="none">
            <a:spAutoFit/>
          </a:bodyPr>
          <a:lstStyle/>
          <a:p>
            <a:r>
              <a:rPr lang="en-US" sz="3600" dirty="0"/>
              <a:t>Once ready, </a:t>
            </a:r>
          </a:p>
          <a:p>
            <a:r>
              <a:rPr lang="en-US" sz="3600" dirty="0"/>
              <a:t>you will see your</a:t>
            </a:r>
          </a:p>
        </p:txBody>
      </p:sp>
      <p:sp>
        <p:nvSpPr>
          <p:cNvPr id="28" name="Rectangle 27">
            <a:extLst>
              <a:ext uri="{FF2B5EF4-FFF2-40B4-BE49-F238E27FC236}">
                <a16:creationId xmlns:a16="http://schemas.microsoft.com/office/drawing/2014/main" id="{662CD807-9843-49B6-938C-7F7F9455CB40}"/>
              </a:ext>
            </a:extLst>
          </p:cNvPr>
          <p:cNvSpPr/>
          <p:nvPr/>
        </p:nvSpPr>
        <p:spPr>
          <a:xfrm>
            <a:off x="245060" y="3657205"/>
            <a:ext cx="2318840" cy="584775"/>
          </a:xfrm>
          <a:prstGeom prst="rect">
            <a:avLst/>
          </a:prstGeom>
        </p:spPr>
        <p:txBody>
          <a:bodyPr wrap="none">
            <a:spAutoFit/>
          </a:bodyPr>
          <a:lstStyle/>
          <a:p>
            <a:r>
              <a:rPr lang="en-US" sz="3200" dirty="0"/>
              <a:t>DASHBOARD</a:t>
            </a:r>
            <a:endParaRPr lang="en-US" sz="3600" dirty="0"/>
          </a:p>
        </p:txBody>
      </p:sp>
      <p:pic>
        <p:nvPicPr>
          <p:cNvPr id="3" name="Picture 2" descr="Screen Clipping">
            <a:extLst>
              <a:ext uri="{FF2B5EF4-FFF2-40B4-BE49-F238E27FC236}">
                <a16:creationId xmlns:a16="http://schemas.microsoft.com/office/drawing/2014/main" id="{533D2143-6A84-45EF-93C2-DE9DF91E1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801" y="2103422"/>
            <a:ext cx="8189842" cy="4187660"/>
          </a:xfrm>
          <a:prstGeom prst="rect">
            <a:avLst/>
          </a:prstGeom>
        </p:spPr>
      </p:pic>
      <p:pic>
        <p:nvPicPr>
          <p:cNvPr id="4" name="Picture 3">
            <a:extLst>
              <a:ext uri="{FF2B5EF4-FFF2-40B4-BE49-F238E27FC236}">
                <a16:creationId xmlns:a16="http://schemas.microsoft.com/office/drawing/2014/main" id="{12F99A41-51F6-4676-913D-B9CAFF638F5E}"/>
              </a:ext>
            </a:extLst>
          </p:cNvPr>
          <p:cNvPicPr>
            <a:picLocks noChangeAspect="1"/>
          </p:cNvPicPr>
          <p:nvPr/>
        </p:nvPicPr>
        <p:blipFill>
          <a:blip r:embed="rId5" cstate="print"/>
          <a:stretch>
            <a:fillRect/>
          </a:stretch>
        </p:blipFill>
        <p:spPr>
          <a:xfrm>
            <a:off x="508402" y="1686183"/>
            <a:ext cx="322921" cy="222456"/>
          </a:xfrm>
          <a:prstGeom prst="rect">
            <a:avLst/>
          </a:prstGeom>
        </p:spPr>
      </p:pic>
      <p:sp>
        <p:nvSpPr>
          <p:cNvPr id="31" name="Oval 30">
            <a:extLst>
              <a:ext uri="{FF2B5EF4-FFF2-40B4-BE49-F238E27FC236}">
                <a16:creationId xmlns:a16="http://schemas.microsoft.com/office/drawing/2014/main" id="{F0BFD4EF-F9E2-4804-891A-05BC4F2C12FC}"/>
              </a:ext>
            </a:extLst>
          </p:cNvPr>
          <p:cNvSpPr/>
          <p:nvPr/>
        </p:nvSpPr>
        <p:spPr>
          <a:xfrm>
            <a:off x="3200805" y="1638326"/>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A36CEF5-A196-40DA-8A61-007EAE5F9CCC}"/>
              </a:ext>
            </a:extLst>
          </p:cNvPr>
          <p:cNvPicPr>
            <a:picLocks noChangeAspect="1"/>
          </p:cNvPicPr>
          <p:nvPr/>
        </p:nvPicPr>
        <p:blipFill>
          <a:blip r:embed="rId5" cstate="print"/>
          <a:stretch>
            <a:fillRect/>
          </a:stretch>
        </p:blipFill>
        <p:spPr>
          <a:xfrm>
            <a:off x="3251890" y="1733108"/>
            <a:ext cx="274344" cy="188992"/>
          </a:xfrm>
          <a:prstGeom prst="rect">
            <a:avLst/>
          </a:prstGeom>
        </p:spPr>
      </p:pic>
      <p:sp>
        <p:nvSpPr>
          <p:cNvPr id="29" name="Rectangle 28">
            <a:extLst>
              <a:ext uri="{FF2B5EF4-FFF2-40B4-BE49-F238E27FC236}">
                <a16:creationId xmlns:a16="http://schemas.microsoft.com/office/drawing/2014/main" id="{73512E39-D36B-41FD-BDE3-1B4F54397EFB}"/>
              </a:ext>
            </a:extLst>
          </p:cNvPr>
          <p:cNvSpPr/>
          <p:nvPr/>
        </p:nvSpPr>
        <p:spPr>
          <a:xfrm>
            <a:off x="249048" y="5500207"/>
            <a:ext cx="2882264" cy="646331"/>
          </a:xfrm>
          <a:prstGeom prst="rect">
            <a:avLst/>
          </a:prstGeom>
        </p:spPr>
        <p:txBody>
          <a:bodyPr wrap="none">
            <a:spAutoFit/>
          </a:bodyPr>
          <a:lstStyle/>
          <a:p>
            <a:r>
              <a:rPr lang="en-US" sz="3600" dirty="0">
                <a:solidFill>
                  <a:srgbClr val="5B2C90"/>
                </a:solidFill>
              </a:rPr>
              <a:t>Activate Azure</a:t>
            </a:r>
          </a:p>
        </p:txBody>
      </p:sp>
      <p:pic>
        <p:nvPicPr>
          <p:cNvPr id="30" name="Picture 29">
            <a:extLst>
              <a:ext uri="{FF2B5EF4-FFF2-40B4-BE49-F238E27FC236}">
                <a16:creationId xmlns:a16="http://schemas.microsoft.com/office/drawing/2014/main" id="{2416850F-119A-4121-A31A-D15268D56C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35737574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rgbClr val="5B2C90"/>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rgbClr val="5B2C90"/>
                </a:solidFill>
              </a:rPr>
              <a:t>Know your dashboard</a:t>
            </a:r>
          </a:p>
          <a:p>
            <a:r>
              <a:rPr lang="en-US" dirty="0">
                <a:solidFill>
                  <a:srgbClr val="5B2C90"/>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3" name="Rectangle 22">
            <a:extLst>
              <a:ext uri="{FF2B5EF4-FFF2-40B4-BE49-F238E27FC236}">
                <a16:creationId xmlns:a16="http://schemas.microsoft.com/office/drawing/2014/main" id="{D06BA835-7E3E-495E-8100-67BDD84207C7}"/>
              </a:ext>
            </a:extLst>
          </p:cNvPr>
          <p:cNvSpPr/>
          <p:nvPr/>
        </p:nvSpPr>
        <p:spPr>
          <a:xfrm>
            <a:off x="245060" y="2370174"/>
            <a:ext cx="2521844" cy="1200329"/>
          </a:xfrm>
          <a:prstGeom prst="rect">
            <a:avLst/>
          </a:prstGeom>
        </p:spPr>
        <p:txBody>
          <a:bodyPr wrap="none">
            <a:spAutoFit/>
          </a:bodyPr>
          <a:lstStyle/>
          <a:p>
            <a:r>
              <a:rPr lang="en-US" sz="3600" dirty="0"/>
              <a:t>Create an </a:t>
            </a:r>
          </a:p>
          <a:p>
            <a:r>
              <a:rPr lang="en-US" sz="3600" dirty="0"/>
              <a:t>Imagine Cup</a:t>
            </a:r>
          </a:p>
        </p:txBody>
      </p:sp>
      <p:sp>
        <p:nvSpPr>
          <p:cNvPr id="28" name="Rectangle 27">
            <a:extLst>
              <a:ext uri="{FF2B5EF4-FFF2-40B4-BE49-F238E27FC236}">
                <a16:creationId xmlns:a16="http://schemas.microsoft.com/office/drawing/2014/main" id="{662CD807-9843-49B6-938C-7F7F9455CB40}"/>
              </a:ext>
            </a:extLst>
          </p:cNvPr>
          <p:cNvSpPr/>
          <p:nvPr/>
        </p:nvSpPr>
        <p:spPr>
          <a:xfrm>
            <a:off x="245060" y="3657205"/>
            <a:ext cx="2585964" cy="769441"/>
          </a:xfrm>
          <a:prstGeom prst="rect">
            <a:avLst/>
          </a:prstGeom>
        </p:spPr>
        <p:txBody>
          <a:bodyPr wrap="none">
            <a:spAutoFit/>
          </a:bodyPr>
          <a:lstStyle/>
          <a:p>
            <a:r>
              <a:rPr lang="en-US" sz="4400" dirty="0"/>
              <a:t>New Team</a:t>
            </a:r>
          </a:p>
        </p:txBody>
      </p:sp>
      <p:pic>
        <p:nvPicPr>
          <p:cNvPr id="4" name="Picture 3" descr="Screen Clipping">
            <a:extLst>
              <a:ext uri="{FF2B5EF4-FFF2-40B4-BE49-F238E27FC236}">
                <a16:creationId xmlns:a16="http://schemas.microsoft.com/office/drawing/2014/main" id="{A6691D6C-E19A-4193-A690-F70D38E745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6627" y="2122614"/>
            <a:ext cx="8338970" cy="3986212"/>
          </a:xfrm>
          <a:prstGeom prst="rect">
            <a:avLst/>
          </a:prstGeom>
        </p:spPr>
      </p:pic>
      <p:pic>
        <p:nvPicPr>
          <p:cNvPr id="29" name="Picture 28">
            <a:extLst>
              <a:ext uri="{FF2B5EF4-FFF2-40B4-BE49-F238E27FC236}">
                <a16:creationId xmlns:a16="http://schemas.microsoft.com/office/drawing/2014/main" id="{FD0D1A0E-6D0E-4E78-A1E7-64350FE04874}"/>
              </a:ext>
            </a:extLst>
          </p:cNvPr>
          <p:cNvPicPr>
            <a:picLocks noChangeAspect="1"/>
          </p:cNvPicPr>
          <p:nvPr/>
        </p:nvPicPr>
        <p:blipFill>
          <a:blip r:embed="rId5" cstate="print"/>
          <a:stretch>
            <a:fillRect/>
          </a:stretch>
        </p:blipFill>
        <p:spPr>
          <a:xfrm>
            <a:off x="515073" y="1701174"/>
            <a:ext cx="274344" cy="188992"/>
          </a:xfrm>
          <a:prstGeom prst="rect">
            <a:avLst/>
          </a:prstGeom>
        </p:spPr>
      </p:pic>
      <p:pic>
        <p:nvPicPr>
          <p:cNvPr id="30" name="Picture 29">
            <a:extLst>
              <a:ext uri="{FF2B5EF4-FFF2-40B4-BE49-F238E27FC236}">
                <a16:creationId xmlns:a16="http://schemas.microsoft.com/office/drawing/2014/main" id="{387C9BDD-C803-406C-B35D-6A61C3B97CDA}"/>
              </a:ext>
            </a:extLst>
          </p:cNvPr>
          <p:cNvPicPr>
            <a:picLocks noChangeAspect="1"/>
          </p:cNvPicPr>
          <p:nvPr/>
        </p:nvPicPr>
        <p:blipFill>
          <a:blip r:embed="rId5" cstate="print"/>
          <a:stretch>
            <a:fillRect/>
          </a:stretch>
        </p:blipFill>
        <p:spPr>
          <a:xfrm>
            <a:off x="3222860" y="1708399"/>
            <a:ext cx="274344" cy="188992"/>
          </a:xfrm>
          <a:prstGeom prst="rect">
            <a:avLst/>
          </a:prstGeom>
        </p:spPr>
      </p:pic>
      <p:pic>
        <p:nvPicPr>
          <p:cNvPr id="31" name="Picture 30">
            <a:extLst>
              <a:ext uri="{FF2B5EF4-FFF2-40B4-BE49-F238E27FC236}">
                <a16:creationId xmlns:a16="http://schemas.microsoft.com/office/drawing/2014/main" id="{4D1E6E40-0304-482D-90D5-912A92C990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214032735"/>
      </p:ext>
    </p:extLst>
  </p:cSld>
  <p:clrMapOvr>
    <a:masterClrMapping/>
  </p:clrMapOvr>
  <p:transition>
    <p:fade/>
  </p:transition>
</p:sld>
</file>

<file path=ppt/theme/theme1.xml><?xml version="1.0" encoding="utf-8"?>
<a:theme xmlns:a="http://schemas.openxmlformats.org/drawingml/2006/main" name="WHITE TEMPLATE">
  <a:themeElements>
    <a:clrScheme name="MSP">
      <a:dk1>
        <a:srgbClr val="525252"/>
      </a:dk1>
      <a:lt1>
        <a:srgbClr val="EAEAEB"/>
      </a:lt1>
      <a:dk2>
        <a:srgbClr val="525252"/>
      </a:dk2>
      <a:lt2>
        <a:srgbClr val="EAEAEB"/>
      </a:lt2>
      <a:accent1>
        <a:srgbClr val="FF8C00"/>
      </a:accent1>
      <a:accent2>
        <a:srgbClr val="FF8C00"/>
      </a:accent2>
      <a:accent3>
        <a:srgbClr val="FF8C00"/>
      </a:accent3>
      <a:accent4>
        <a:srgbClr val="FF8C00"/>
      </a:accent4>
      <a:accent5>
        <a:srgbClr val="FF8C00"/>
      </a:accent5>
      <a:accent6>
        <a:srgbClr val="FF8C00"/>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9759816-4302-4A23-AA64-74740724D7C1}" vid="{A5841BF2-70CC-4AE0-B8D3-651C6384A1E9}"/>
    </a:ext>
  </a:extLst>
</a:theme>
</file>

<file path=ppt/theme/theme2.xml><?xml version="1.0" encoding="utf-8"?>
<a:theme xmlns:a="http://schemas.openxmlformats.org/drawingml/2006/main" name="COLOR TEMPLATE">
  <a:themeElements>
    <a:clrScheme name="MSP">
      <a:dk1>
        <a:srgbClr val="525252"/>
      </a:dk1>
      <a:lt1>
        <a:srgbClr val="EAEAEB"/>
      </a:lt1>
      <a:dk2>
        <a:srgbClr val="525252"/>
      </a:dk2>
      <a:lt2>
        <a:srgbClr val="EAEAEB"/>
      </a:lt2>
      <a:accent1>
        <a:srgbClr val="FF8C00"/>
      </a:accent1>
      <a:accent2>
        <a:srgbClr val="FF8C00"/>
      </a:accent2>
      <a:accent3>
        <a:srgbClr val="FF8C00"/>
      </a:accent3>
      <a:accent4>
        <a:srgbClr val="FF8C00"/>
      </a:accent4>
      <a:accent5>
        <a:srgbClr val="FF8C00"/>
      </a:accent5>
      <a:accent6>
        <a:srgbClr val="FF8C00"/>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9759816-4302-4A23-AA64-74740724D7C1}" vid="{1BFC0684-5C24-4C35-937E-C9FEE0DC26C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ontrol xmlns="http://schemas.microsoft.com/VisualStudio/2011/storyboarding/control">
  <Id Name="System.Storyboarding.Common.ProgressBar" Revision="1" Stencil="System.Storyboarding.Common" StencilVersion="0.1"/>
</Control>
</file>

<file path=customXml/item2.xml><?xml version="1.0" encoding="utf-8"?>
<Control xmlns="http://schemas.microsoft.com/VisualStudio/2011/storyboarding/control">
  <Id Name="System.Storyboarding.Common.ProgressBar" Revision="1" Stencil="System.Storyboarding.Common"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168303F54BD3E54F8FF633A51E8EAA95" ma:contentTypeVersion="5" ma:contentTypeDescription="Create a new document." ma:contentTypeScope="" ma:versionID="6e76cb2b6a2ec7a167d4395f8cf675e6">
  <xsd:schema xmlns:xsd="http://www.w3.org/2001/XMLSchema" xmlns:xs="http://www.w3.org/2001/XMLSchema" xmlns:p="http://schemas.microsoft.com/office/2006/metadata/properties" xmlns:ns2="b1278057-c8a7-4af0-9131-4ef74fd9154e" targetNamespace="http://schemas.microsoft.com/office/2006/metadata/properties" ma:root="true" ma:fieldsID="1cd9f65741b5da919a57d6add437cf69" ns2:_="">
    <xsd:import namespace="b1278057-c8a7-4af0-9131-4ef74fd9154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278057-c8a7-4af0-9131-4ef74fd915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Common.ProgressBar" Revision="1" Stencil="System.Storyboarding.Common" StencilVersion="0.1"/>
</Control>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D909F7-7C5B-4EE6-BE09-0E03C8B4CEB0}">
  <ds:schemaRefs>
    <ds:schemaRef ds:uri="http://schemas.microsoft.com/VisualStudio/2011/storyboarding/control"/>
  </ds:schemaRefs>
</ds:datastoreItem>
</file>

<file path=customXml/itemProps2.xml><?xml version="1.0" encoding="utf-8"?>
<ds:datastoreItem xmlns:ds="http://schemas.openxmlformats.org/officeDocument/2006/customXml" ds:itemID="{044F7B68-8AAB-421B-A4E6-7D38037FEDDE}">
  <ds:schemaRefs>
    <ds:schemaRef ds:uri="http://schemas.microsoft.com/VisualStudio/2011/storyboarding/control"/>
  </ds:schemaRefs>
</ds:datastoreItem>
</file>

<file path=customXml/itemProps3.xml><?xml version="1.0" encoding="utf-8"?>
<ds:datastoreItem xmlns:ds="http://schemas.openxmlformats.org/officeDocument/2006/customXml" ds:itemID="{5CBEFA25-5CBB-4C43-9968-B0CFA2064BEB}">
  <ds:schemaRefs>
    <ds:schemaRef ds:uri="http://schemas.microsoft.com/sharepoint/v3/contenttype/forms"/>
  </ds:schemaRefs>
</ds:datastoreItem>
</file>

<file path=customXml/itemProps4.xml><?xml version="1.0" encoding="utf-8"?>
<ds:datastoreItem xmlns:ds="http://schemas.openxmlformats.org/officeDocument/2006/customXml" ds:itemID="{BD1B42AD-A9B2-49D8-8F50-EDBC2E49BC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278057-c8a7-4af0-9131-4ef74fd915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F4733DA-241F-463A-B7F1-DA9ADE7DC9E2}">
  <ds:schemaRefs>
    <ds:schemaRef ds:uri="http://schemas.microsoft.com/VisualStudio/2011/storyboarding/control"/>
  </ds:schemaRefs>
</ds:datastoreItem>
</file>

<file path=customXml/itemProps6.xml><?xml version="1.0" encoding="utf-8"?>
<ds:datastoreItem xmlns:ds="http://schemas.openxmlformats.org/officeDocument/2006/customXml" ds:itemID="{21414C9E-637D-4C4E-B256-5578452D261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1278057-c8a7-4af0-9131-4ef74fd9154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MSP_ppt_template</Template>
  <TotalTime>1597</TotalTime>
  <Words>785</Words>
  <Application>Microsoft Office PowerPoint</Application>
  <PresentationFormat>Widescreen</PresentationFormat>
  <Paragraphs>184</Paragraphs>
  <Slides>21</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Adobe Fan Heiti Std B</vt:lpstr>
      <vt:lpstr>Arial</vt:lpstr>
      <vt:lpstr>Calibri</vt:lpstr>
      <vt:lpstr>Consolas</vt:lpstr>
      <vt:lpstr>Helvetica Light</vt:lpstr>
      <vt:lpstr>Segoe UI</vt:lpstr>
      <vt:lpstr>Segoe UI Light</vt:lpstr>
      <vt:lpstr>Wingdings</vt:lpstr>
      <vt:lpstr>WHITE TEMPLATE</vt:lpstr>
      <vt:lpstr>COLOR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Что такое Xamarin</vt:lpstr>
      <vt:lpstr>Xamarin - подход</vt:lpstr>
      <vt:lpstr>PowerPoint Presentation</vt:lpstr>
      <vt:lpstr>Visual Studio everywhere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Jain</dc:creator>
  <cp:lastModifiedBy>Kirill STATIVKIN</cp:lastModifiedBy>
  <cp:revision>71</cp:revision>
  <dcterms:created xsi:type="dcterms:W3CDTF">2017-12-18T18:09:26Z</dcterms:created>
  <dcterms:modified xsi:type="dcterms:W3CDTF">2018-03-21T12:52:43Z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a-vishri@microsoft.com</vt:lpwstr>
  </property>
  <property fmtid="{D5CDD505-2E9C-101B-9397-08002B2CF9AE}" pid="6" name="MSIP_Label_f42aa342-8706-4288-bd11-ebb85995028c_SetDate">
    <vt:lpwstr>2017-12-27T07:36:03.9718185Z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0x010100168303F54BD3E54F8FF633A51E8EAA95</vt:lpwstr>
  </property>
</Properties>
</file>